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9" r:id="rId4"/>
    <p:sldId id="262" r:id="rId5"/>
    <p:sldId id="261" r:id="rId6"/>
    <p:sldId id="258" r:id="rId7"/>
    <p:sldId id="260" r:id="rId8"/>
    <p:sldId id="269" r:id="rId9"/>
    <p:sldId id="270" r:id="rId10"/>
    <p:sldId id="263" r:id="rId11"/>
    <p:sldId id="264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clrMru>
    <a:srgbClr val="FFFBBB"/>
    <a:srgbClr val="4F1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75" autoAdjust="0"/>
  </p:normalViewPr>
  <p:slideViewPr>
    <p:cSldViewPr snapToGrid="0" snapToObjects="1">
      <p:cViewPr>
        <p:scale>
          <a:sx n="75" d="100"/>
          <a:sy n="75" d="100"/>
        </p:scale>
        <p:origin x="-1952" y="-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08508-0C3D-1642-8E36-0A6250301F53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6705D-093F-EC4A-B7E2-91D3CEC8C0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502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42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34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35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09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45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1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09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2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64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66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8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8226-1EF4-B945-97BC-4F4173ECE077}" type="datetimeFigureOut">
              <a:rPr lang="it-IT" smtClean="0"/>
              <a:t>19/09/16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5D5D6-57F0-984C-9C56-91333FF461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92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538133" y="2496232"/>
            <a:ext cx="4216400" cy="2123658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/>
            <a:r>
              <a:rPr lang="it-IT" sz="4400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IL CAMMINO DELLA PRIMA SETTIMANA</a:t>
            </a:r>
            <a:endParaRPr lang="it-IT" sz="440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4" name="Immagine 3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03" y="2032000"/>
            <a:ext cx="3080029" cy="366925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55600" y="244508"/>
            <a:ext cx="8534400" cy="830997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/>
            <a:r>
              <a:rPr lang="it-IT" sz="4800" b="1" dirty="0">
                <a:solidFill>
                  <a:srgbClr val="FFFF00"/>
                </a:solidFill>
              </a:rPr>
              <a:t>ESERCIZI SPIRITUALI IGNAZIANI</a:t>
            </a:r>
          </a:p>
        </p:txBody>
      </p:sp>
    </p:spTree>
    <p:extLst>
      <p:ext uri="{BB962C8B-B14F-4D97-AF65-F5344CB8AC3E}">
        <p14:creationId xmlns:p14="http://schemas.microsoft.com/office/powerpoint/2010/main" val="352886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10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60400" y="1117596"/>
            <a:ext cx="7830096" cy="313162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720"/>
              </a:lnSpc>
              <a:spcAft>
                <a:spcPts val="1200"/>
              </a:spcAft>
            </a:pPr>
            <a:r>
              <a:rPr lang="it-IT" sz="4000" b="1" cap="small" dirty="0" smtClean="0">
                <a:solidFill>
                  <a:srgbClr val="FF0000"/>
                </a:solidFill>
              </a:rPr>
              <a:t>in tutti gli EE della </a:t>
            </a:r>
            <a:r>
              <a:rPr lang="it-IT" sz="4000" b="1" i="1" cap="small" dirty="0" smtClean="0">
                <a:solidFill>
                  <a:srgbClr val="FF0000"/>
                </a:solidFill>
              </a:rPr>
              <a:t>Prima</a:t>
            </a:r>
            <a:r>
              <a:rPr lang="it-IT" sz="4000" b="1" cap="small" dirty="0" smtClean="0">
                <a:solidFill>
                  <a:srgbClr val="FF0000"/>
                </a:solidFill>
              </a:rPr>
              <a:t> </a:t>
            </a:r>
            <a:r>
              <a:rPr lang="it-IT" sz="4000" b="1" i="1" cap="small" dirty="0" smtClean="0">
                <a:solidFill>
                  <a:srgbClr val="FF0000"/>
                </a:solidFill>
              </a:rPr>
              <a:t>Settimana</a:t>
            </a:r>
            <a:r>
              <a:rPr lang="it-IT" sz="4000" b="1" cap="small" dirty="0" smtClean="0">
                <a:solidFill>
                  <a:srgbClr val="FF0000"/>
                </a:solidFill>
              </a:rPr>
              <a:t> la </a:t>
            </a:r>
            <a:r>
              <a:rPr lang="it-IT" sz="4000" b="1" i="1" cap="small" dirty="0" smtClean="0">
                <a:solidFill>
                  <a:srgbClr val="FF0000"/>
                </a:solidFill>
              </a:rPr>
              <a:t>petizione</a:t>
            </a:r>
            <a:r>
              <a:rPr lang="it-IT" sz="4000" b="1" cap="small" dirty="0" smtClean="0">
                <a:solidFill>
                  <a:srgbClr val="FF0000"/>
                </a:solidFill>
              </a:rPr>
              <a:t> si centra sul senso profondo del peccato personale e il dolore per il peccato. </a:t>
            </a:r>
          </a:p>
          <a:p>
            <a:pPr algn="ctr">
              <a:lnSpc>
                <a:spcPts val="3720"/>
              </a:lnSpc>
            </a:pPr>
            <a:r>
              <a:rPr lang="it-IT" sz="4000" b="1" cap="small" dirty="0" smtClean="0">
                <a:solidFill>
                  <a:srgbClr val="FF0000"/>
                </a:solidFill>
              </a:rPr>
              <a:t>il </a:t>
            </a:r>
            <a:r>
              <a:rPr lang="it-IT" sz="4000" b="1" i="1" cap="small" dirty="0" smtClean="0">
                <a:solidFill>
                  <a:srgbClr val="FF0000"/>
                </a:solidFill>
              </a:rPr>
              <a:t>colloquio</a:t>
            </a:r>
            <a:r>
              <a:rPr lang="it-IT" sz="4000" b="1" cap="small" dirty="0" smtClean="0">
                <a:solidFill>
                  <a:srgbClr val="FF0000"/>
                </a:solidFill>
              </a:rPr>
              <a:t> invece si centra sul senso profondo della misericordia di Dio. </a:t>
            </a:r>
            <a:endParaRPr lang="it-IT" sz="4400" b="1" cap="small" dirty="0">
              <a:solidFill>
                <a:srgbClr val="FF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60400" y="4561177"/>
            <a:ext cx="7806275" cy="201337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ts val="3720"/>
              </a:lnSpc>
            </a:pPr>
            <a:r>
              <a:rPr lang="it-IT" sz="3600" b="1" cap="small" dirty="0" smtClean="0">
                <a:solidFill>
                  <a:srgbClr val="800000"/>
                </a:solidFill>
              </a:rPr>
              <a:t>ecco </a:t>
            </a:r>
            <a:r>
              <a:rPr lang="it-IT" sz="3600" b="1" cap="small" dirty="0">
                <a:solidFill>
                  <a:srgbClr val="800000"/>
                </a:solidFill>
              </a:rPr>
              <a:t>il duplice frutto </a:t>
            </a:r>
            <a:r>
              <a:rPr lang="it-IT" sz="3600" b="1" cap="small" dirty="0" smtClean="0">
                <a:solidFill>
                  <a:srgbClr val="800000"/>
                </a:solidFill>
              </a:rPr>
              <a:t>della</a:t>
            </a:r>
            <a:br>
              <a:rPr lang="it-IT" sz="3600" b="1" cap="small" dirty="0" smtClean="0">
                <a:solidFill>
                  <a:srgbClr val="800000"/>
                </a:solidFill>
              </a:rPr>
            </a:br>
            <a:r>
              <a:rPr lang="it-IT" sz="3600" b="1" i="1" cap="small" dirty="0" smtClean="0">
                <a:solidFill>
                  <a:srgbClr val="800000"/>
                </a:solidFill>
              </a:rPr>
              <a:t>Prima</a:t>
            </a:r>
            <a:r>
              <a:rPr lang="it-IT" sz="3600" b="1" cap="small" dirty="0" smtClean="0">
                <a:solidFill>
                  <a:srgbClr val="800000"/>
                </a:solidFill>
              </a:rPr>
              <a:t> </a:t>
            </a:r>
            <a:r>
              <a:rPr lang="it-IT" sz="3600" b="1" i="1" cap="small" dirty="0">
                <a:solidFill>
                  <a:srgbClr val="800000"/>
                </a:solidFill>
              </a:rPr>
              <a:t>Settimana</a:t>
            </a:r>
            <a:r>
              <a:rPr lang="it-IT" sz="3600" b="1" cap="small" dirty="0">
                <a:solidFill>
                  <a:srgbClr val="800000"/>
                </a:solidFill>
              </a:rPr>
              <a:t> o meglio la doppia dimensione di un medesimo frutto </a:t>
            </a:r>
            <a:r>
              <a:rPr lang="it-IT" sz="3600" b="1" cap="small" dirty="0" smtClean="0">
                <a:solidFill>
                  <a:srgbClr val="800000"/>
                </a:solidFill>
              </a:rPr>
              <a:t>della</a:t>
            </a:r>
            <a:br>
              <a:rPr lang="it-IT" sz="3600" b="1" cap="small" dirty="0" smtClean="0">
                <a:solidFill>
                  <a:srgbClr val="800000"/>
                </a:solidFill>
              </a:rPr>
            </a:br>
            <a:r>
              <a:rPr lang="it-IT" sz="3600" b="1" i="1" cap="small" dirty="0" smtClean="0">
                <a:solidFill>
                  <a:srgbClr val="800000"/>
                </a:solidFill>
              </a:rPr>
              <a:t>Prima</a:t>
            </a:r>
            <a:r>
              <a:rPr lang="it-IT" sz="3600" b="1" cap="small" dirty="0" smtClean="0">
                <a:solidFill>
                  <a:srgbClr val="800000"/>
                </a:solidFill>
              </a:rPr>
              <a:t> </a:t>
            </a:r>
            <a:r>
              <a:rPr lang="it-IT" sz="3600" b="1" i="1" cap="small" dirty="0">
                <a:solidFill>
                  <a:srgbClr val="800000"/>
                </a:solidFill>
              </a:rPr>
              <a:t>Settimana</a:t>
            </a:r>
            <a:r>
              <a:rPr lang="it-IT" sz="3600" b="1" cap="small" dirty="0">
                <a:solidFill>
                  <a:srgbClr val="800000"/>
                </a:solidFill>
              </a:rPr>
              <a:t>. </a:t>
            </a:r>
            <a:endParaRPr lang="it-IT" sz="4000" b="1" cap="small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9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11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89302" y="1208377"/>
            <a:ext cx="8465231" cy="15363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ts val="3720"/>
              </a:lnSpc>
            </a:pPr>
            <a:r>
              <a:rPr lang="it-IT" sz="3600" b="1" cap="small" dirty="0" smtClean="0">
                <a:solidFill>
                  <a:srgbClr val="800000"/>
                </a:solidFill>
              </a:rPr>
              <a:t>IL CUORE CONTRITO E RESO UMILE È IL FRUTTO SPERATO DELLA</a:t>
            </a:r>
            <a:br>
              <a:rPr lang="it-IT" sz="3600" b="1" cap="small" dirty="0" smtClean="0">
                <a:solidFill>
                  <a:srgbClr val="800000"/>
                </a:solidFill>
              </a:rPr>
            </a:br>
            <a:r>
              <a:rPr lang="it-IT" sz="3600" b="1" cap="small" dirty="0" smtClean="0">
                <a:solidFill>
                  <a:srgbClr val="800000"/>
                </a:solidFill>
              </a:rPr>
              <a:t>PRIMA SETTIMANA</a:t>
            </a:r>
            <a:endParaRPr lang="it-IT" sz="4000" b="1" cap="small" dirty="0">
              <a:solidFill>
                <a:srgbClr val="8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89302" y="3198439"/>
            <a:ext cx="8465231" cy="31316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ts val="3720"/>
              </a:lnSpc>
            </a:pPr>
            <a:r>
              <a:rPr lang="it-IT" sz="3600" b="1" cap="small" dirty="0" smtClean="0">
                <a:solidFill>
                  <a:srgbClr val="0000FF"/>
                </a:solidFill>
              </a:rPr>
              <a:t>EZECHIELE 16,63</a:t>
            </a:r>
          </a:p>
          <a:p>
            <a:pPr algn="ctr">
              <a:lnSpc>
                <a:spcPts val="3720"/>
              </a:lnSpc>
              <a:spcBef>
                <a:spcPts val="600"/>
              </a:spcBef>
            </a:pPr>
            <a:r>
              <a:rPr lang="it-IT" sz="4000" b="1" cap="small" dirty="0" smtClean="0">
                <a:solidFill>
                  <a:srgbClr val="FF0000"/>
                </a:solidFill>
              </a:rPr>
              <a:t>«perché </a:t>
            </a:r>
            <a:r>
              <a:rPr lang="it-IT" sz="4000" b="1" cap="small" dirty="0">
                <a:solidFill>
                  <a:srgbClr val="FF0000"/>
                </a:solidFill>
              </a:rPr>
              <a:t>te ne ricordi e ti vergogni e, nella tua confusione, tu non apra più bocca, </a:t>
            </a:r>
            <a:r>
              <a:rPr lang="it-IT" sz="4000" b="1" cap="small" dirty="0" smtClean="0"/>
              <a:t>quando ti avrò perdonato quello che hai fatto.</a:t>
            </a:r>
            <a:br>
              <a:rPr lang="it-IT" sz="4000" b="1" cap="small" dirty="0" smtClean="0"/>
            </a:br>
            <a:r>
              <a:rPr lang="it-IT" sz="4000" b="1" cap="small" dirty="0" smtClean="0"/>
              <a:t>Parola del Signore Dio»</a:t>
            </a:r>
            <a:endParaRPr lang="it-IT" sz="4000" b="1" cap="sm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48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12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19645" y="1208376"/>
            <a:ext cx="7847030" cy="15363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ts val="3720"/>
              </a:lnSpc>
            </a:pPr>
            <a:r>
              <a:rPr lang="it-IT" sz="3600" b="1" cap="small" dirty="0" smtClean="0">
                <a:solidFill>
                  <a:srgbClr val="800000"/>
                </a:solidFill>
              </a:rPr>
              <a:t>CONFUSIONE – VERGOGNA – LACRIME</a:t>
            </a:r>
          </a:p>
          <a:p>
            <a:pPr algn="ctr">
              <a:lnSpc>
                <a:spcPts val="3720"/>
              </a:lnSpc>
            </a:pPr>
            <a:r>
              <a:rPr lang="it-IT" sz="3600" b="1" cap="small" dirty="0" smtClean="0">
                <a:solidFill>
                  <a:srgbClr val="800000"/>
                </a:solidFill>
              </a:rPr>
              <a:t>PERCHÉ AMATI TROPPO E IMMERITATAMENTE</a:t>
            </a:r>
            <a:endParaRPr lang="it-IT" sz="4000" b="1" cap="small" dirty="0">
              <a:solidFill>
                <a:srgbClr val="80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19645" y="3120349"/>
            <a:ext cx="7847030" cy="1536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ts val="3720"/>
              </a:lnSpc>
            </a:pPr>
            <a:r>
              <a:rPr lang="it-IT" sz="3600" b="1" cap="small" dirty="0" smtClean="0">
                <a:solidFill>
                  <a:srgbClr val="FF0000"/>
                </a:solidFill>
              </a:rPr>
              <a:t>IL MIO PECCATO DIVENTA IL LUOGO D’INCONTRO CON IL TROPPO ESAGERATO AMORE DI DIO PER ME</a:t>
            </a:r>
            <a:endParaRPr lang="it-IT" sz="4000" b="1" cap="small" dirty="0">
              <a:solidFill>
                <a:srgbClr val="FF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19645" y="5100055"/>
            <a:ext cx="7847030" cy="10490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ts val="3720"/>
              </a:lnSpc>
            </a:pPr>
            <a:r>
              <a:rPr lang="it-IT" sz="3200" b="1" cap="small" dirty="0" smtClean="0"/>
              <a:t>IL MIO PECCATO E LA MISERICORDIA DI DIO SONO DIVENTATI INSEPARABILI PER ME</a:t>
            </a:r>
            <a:endParaRPr lang="it-IT" sz="3600" b="1" cap="small" dirty="0"/>
          </a:p>
        </p:txBody>
      </p:sp>
    </p:spTree>
    <p:extLst>
      <p:ext uri="{BB962C8B-B14F-4D97-AF65-F5344CB8AC3E}">
        <p14:creationId xmlns:p14="http://schemas.microsoft.com/office/powerpoint/2010/main" val="319562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smtClean="0"/>
              <a:t>13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3437466" y="746242"/>
            <a:ext cx="5469467" cy="17543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3600" dirty="0" smtClean="0"/>
              <a:t>1</a:t>
            </a:r>
            <a:r>
              <a:rPr lang="it-IT" sz="3600" dirty="0"/>
              <a:t>) L’esperienza del perdono: le proprie guance bagnate dalle lacrime del </a:t>
            </a:r>
            <a:r>
              <a:rPr lang="it-IT" sz="3600" dirty="0" smtClean="0"/>
              <a:t>Padre</a:t>
            </a:r>
            <a:endParaRPr lang="it-IT" sz="3600" dirty="0">
              <a:effectLst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7035" y="1138518"/>
            <a:ext cx="2470831" cy="146364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>
              <a:lnSpc>
                <a:spcPts val="3520"/>
              </a:lnSpc>
            </a:pPr>
            <a:r>
              <a:rPr lang="it-IT" sz="3600" b="1" dirty="0" smtClean="0">
                <a:solidFill>
                  <a:srgbClr val="FFFFFF"/>
                </a:solidFill>
              </a:rPr>
              <a:t>VERIFICA</a:t>
            </a:r>
            <a:br>
              <a:rPr lang="it-IT" sz="3600" b="1" dirty="0" smtClean="0">
                <a:solidFill>
                  <a:srgbClr val="FFFFFF"/>
                </a:solidFill>
              </a:rPr>
            </a:br>
            <a:r>
              <a:rPr lang="it-IT" sz="3600" b="1" dirty="0" smtClean="0">
                <a:solidFill>
                  <a:srgbClr val="FFFFFF"/>
                </a:solidFill>
              </a:rPr>
              <a:t>DELLA 1</a:t>
            </a:r>
            <a:r>
              <a:rPr lang="it-IT" sz="3600" b="1" baseline="30000" dirty="0" smtClean="0">
                <a:solidFill>
                  <a:srgbClr val="FFFFFF"/>
                </a:solidFill>
              </a:rPr>
              <a:t>a</a:t>
            </a:r>
            <a:r>
              <a:rPr lang="it-IT" sz="3600" b="1" dirty="0" smtClean="0">
                <a:solidFill>
                  <a:srgbClr val="FFFFFF"/>
                </a:solidFill>
              </a:rPr>
              <a:t> SETTIMANA</a:t>
            </a:r>
            <a:endParaRPr lang="it-IT" sz="4000" b="1" cap="small" dirty="0">
              <a:solidFill>
                <a:srgbClr val="FFFFFF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437466" y="2777853"/>
            <a:ext cx="546946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3600" dirty="0"/>
              <a:t>2) Disgusto del peccato e delle vanità del mondo. </a:t>
            </a:r>
            <a:endParaRPr lang="it-IT" sz="3600" dirty="0">
              <a:effectLst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53838" y="3305538"/>
            <a:ext cx="297883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3600" dirty="0"/>
              <a:t>3</a:t>
            </a:r>
            <a:r>
              <a:rPr lang="it-IT" sz="3600" dirty="0" smtClean="0"/>
              <a:t>) Cuore </a:t>
            </a:r>
            <a:r>
              <a:rPr lang="it-IT" sz="3600" dirty="0"/>
              <a:t>ferito dall’amore di </a:t>
            </a:r>
            <a:r>
              <a:rPr lang="it-IT" sz="3600" dirty="0" smtClean="0"/>
              <a:t>Gesù: </a:t>
            </a:r>
            <a:r>
              <a:rPr lang="it-IT" sz="3600" b="1" i="1" dirty="0" smtClean="0">
                <a:solidFill>
                  <a:srgbClr val="FF0000"/>
                </a:solidFill>
              </a:rPr>
              <a:t>Tu </a:t>
            </a:r>
            <a:r>
              <a:rPr lang="it-IT" sz="3600" b="1" i="1" dirty="0">
                <a:solidFill>
                  <a:srgbClr val="FF0000"/>
                </a:solidFill>
              </a:rPr>
              <a:t>mi hai amato così... e io...? </a:t>
            </a:r>
            <a:endParaRPr lang="it-IT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437466" y="4287672"/>
            <a:ext cx="5469467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3600" dirty="0"/>
              <a:t>4</a:t>
            </a:r>
            <a:r>
              <a:rPr lang="it-IT" sz="3600" dirty="0" smtClean="0"/>
              <a:t>) </a:t>
            </a:r>
            <a:r>
              <a:rPr lang="it-IT" sz="3600" dirty="0" err="1" smtClean="0"/>
              <a:t>Incapacita</a:t>
            </a:r>
            <a:r>
              <a:rPr lang="it-IT" sz="3600" dirty="0" smtClean="0"/>
              <a:t>̀ </a:t>
            </a:r>
            <a:r>
              <a:rPr lang="it-IT" sz="3600" dirty="0"/>
              <a:t>di sentirsi superiore a qualcuno e crescita </a:t>
            </a:r>
            <a:r>
              <a:rPr lang="it-IT" sz="3600" dirty="0" smtClean="0"/>
              <a:t>della </a:t>
            </a:r>
            <a:r>
              <a:rPr lang="it-IT" sz="3600" dirty="0"/>
              <a:t>benevolenza e della tenerezza verso </a:t>
            </a:r>
            <a:r>
              <a:rPr lang="it-IT" sz="3600" dirty="0" smtClean="0"/>
              <a:t>tutti.</a:t>
            </a:r>
            <a:endParaRPr lang="it-IT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943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538133" y="2496232"/>
            <a:ext cx="4216400" cy="2123658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/>
            <a:r>
              <a:rPr lang="it-IT" sz="4400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IL CAMMINO DELLA PRIMA SETTIMANA</a:t>
            </a:r>
            <a:endParaRPr lang="it-IT" sz="440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4" name="Immagine 3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03" y="1591733"/>
            <a:ext cx="3080029" cy="366925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55600" y="244508"/>
            <a:ext cx="8534400" cy="830997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/>
            <a:r>
              <a:rPr lang="it-IT" sz="4800" b="1" dirty="0">
                <a:solidFill>
                  <a:srgbClr val="FFFF00"/>
                </a:solidFill>
              </a:rPr>
              <a:t>ESERCIZI SPIRITUALI IGNAZIANI</a:t>
            </a:r>
          </a:p>
        </p:txBody>
      </p:sp>
      <p:sp>
        <p:nvSpPr>
          <p:cNvPr id="2" name="Rettangolo 1"/>
          <p:cNvSpPr/>
          <p:nvPr/>
        </p:nvSpPr>
        <p:spPr>
          <a:xfrm>
            <a:off x="1069353" y="5697605"/>
            <a:ext cx="7668247" cy="923330"/>
          </a:xfrm>
          <a:prstGeom prst="rect">
            <a:avLst/>
          </a:prstGeom>
          <a:solidFill>
            <a:srgbClr val="0000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Fine </a:t>
            </a:r>
            <a:r>
              <a:rPr lang="it-IT" sz="54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della presentazione 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7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1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74133" y="1286927"/>
            <a:ext cx="8195734" cy="50825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120"/>
              </a:lnSpc>
              <a:spcAft>
                <a:spcPts val="1800"/>
              </a:spcAft>
            </a:pPr>
            <a:r>
              <a:rPr lang="it-IT" sz="3200" b="1" dirty="0" smtClean="0">
                <a:solidFill>
                  <a:srgbClr val="FFFFFF"/>
                </a:solidFill>
                <a:latin typeface="Arial Rounded MT Bold"/>
                <a:cs typeface="Arial Rounded MT Bold"/>
              </a:rPr>
              <a:t>LA FAMA CHE PURTROPPO HANNO GLI ESERCIZI SPIRITUALI IGNAZIANI DI ESSERE OPPRESSIVI VIENE SOPRATTUTTO DA COME SI PRESENTA LA PRIMA SETTIMANA DEGLI ESERCIZI.</a:t>
            </a:r>
          </a:p>
          <a:p>
            <a:pPr algn="ctr">
              <a:lnSpc>
                <a:spcPts val="4120"/>
              </a:lnSpc>
            </a:pPr>
            <a:r>
              <a:rPr lang="it-IT" sz="3200" b="1" cap="small" dirty="0" smtClean="0">
                <a:solidFill>
                  <a:srgbClr val="FFFFFF"/>
                </a:solidFill>
                <a:latin typeface="Arial Rounded MT Bold"/>
                <a:cs typeface="Arial Rounded MT Bold"/>
              </a:rPr>
              <a:t>UNA CATTIVA PRESENTAZIONE PUÒ CHIUDERE I CUORI ALL’AMORE E INSABBIARLI NEI SENSI DI COLPA</a:t>
            </a:r>
            <a:endParaRPr lang="it-IT" sz="3200" b="1" cap="small" dirty="0">
              <a:solidFill>
                <a:srgbClr val="FFFFFF"/>
              </a:solidFill>
              <a:latin typeface="Arial Rounded MT Bold"/>
              <a:cs typeface="Arial Rounded MT Bold"/>
            </a:endParaRPr>
          </a:p>
          <a:p>
            <a:pPr algn="ctr">
              <a:lnSpc>
                <a:spcPts val="4120"/>
              </a:lnSpc>
            </a:pPr>
            <a:endParaRPr lang="it-IT" sz="3600" b="1" cap="small" dirty="0">
              <a:solidFill>
                <a:srgbClr val="FFFFFF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96892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2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357035" y="1138518"/>
            <a:ext cx="3537631" cy="146364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>
              <a:lnSpc>
                <a:spcPts val="3520"/>
              </a:lnSpc>
            </a:pPr>
            <a:r>
              <a:rPr lang="it-IT" sz="3600" b="1" dirty="0" smtClean="0">
                <a:solidFill>
                  <a:srgbClr val="FFFFFF"/>
                </a:solidFill>
              </a:rPr>
              <a:t>I 5 ESERCIZI DELLA 1</a:t>
            </a:r>
            <a:r>
              <a:rPr lang="it-IT" sz="3600" b="1" baseline="30000" dirty="0" smtClean="0">
                <a:solidFill>
                  <a:srgbClr val="FFFFFF"/>
                </a:solidFill>
              </a:rPr>
              <a:t>a</a:t>
            </a:r>
            <a:r>
              <a:rPr lang="it-IT" sz="3600" b="1" dirty="0" smtClean="0">
                <a:solidFill>
                  <a:srgbClr val="FFFFFF"/>
                </a:solidFill>
              </a:rPr>
              <a:t> SETTIMANA</a:t>
            </a:r>
            <a:endParaRPr lang="it-IT" sz="4000" b="1" cap="small" dirty="0">
              <a:solidFill>
                <a:srgbClr val="FFFFFF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538133" y="880532"/>
            <a:ext cx="4334933" cy="19047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4020"/>
              </a:lnSpc>
              <a:spcBef>
                <a:spcPts val="1200"/>
              </a:spcBef>
            </a:pPr>
            <a:r>
              <a:rPr lang="it-IT" sz="4400" b="1" dirty="0" smtClean="0">
                <a:solidFill>
                  <a:srgbClr val="FF0000"/>
                </a:solidFill>
              </a:rPr>
              <a:t>1. I TRE PECCATI:</a:t>
            </a:r>
          </a:p>
          <a:p>
            <a:pPr algn="r">
              <a:lnSpc>
                <a:spcPts val="2920"/>
              </a:lnSpc>
              <a:spcAft>
                <a:spcPts val="600"/>
              </a:spcAft>
            </a:pPr>
            <a:r>
              <a:rPr lang="it-IT" sz="3200" b="1" cap="small" dirty="0" smtClean="0">
                <a:solidFill>
                  <a:srgbClr val="000000"/>
                </a:solidFill>
              </a:rPr>
              <a:t>a. gli angeli ribelli</a:t>
            </a:r>
          </a:p>
          <a:p>
            <a:pPr algn="r">
              <a:lnSpc>
                <a:spcPts val="2920"/>
              </a:lnSpc>
              <a:spcAft>
                <a:spcPts val="600"/>
              </a:spcAft>
            </a:pPr>
            <a:r>
              <a:rPr lang="it-IT" sz="3200" b="1" cap="small" dirty="0" smtClean="0">
                <a:solidFill>
                  <a:srgbClr val="000000"/>
                </a:solidFill>
              </a:rPr>
              <a:t>b. </a:t>
            </a:r>
            <a:r>
              <a:rPr lang="it-IT" sz="3200" b="1" cap="small" dirty="0">
                <a:solidFill>
                  <a:srgbClr val="000000"/>
                </a:solidFill>
              </a:rPr>
              <a:t>i</a:t>
            </a:r>
            <a:r>
              <a:rPr lang="it-IT" sz="3200" b="1" cap="small" dirty="0" smtClean="0">
                <a:solidFill>
                  <a:srgbClr val="000000"/>
                </a:solidFill>
              </a:rPr>
              <a:t> progenitori</a:t>
            </a:r>
          </a:p>
          <a:p>
            <a:pPr algn="r">
              <a:lnSpc>
                <a:spcPts val="2920"/>
              </a:lnSpc>
            </a:pPr>
            <a:r>
              <a:rPr lang="it-IT" sz="3200" b="1" cap="small" dirty="0">
                <a:solidFill>
                  <a:srgbClr val="000000"/>
                </a:solidFill>
              </a:rPr>
              <a:t>c</a:t>
            </a:r>
            <a:r>
              <a:rPr lang="it-IT" sz="3200" b="1" cap="small" dirty="0" smtClean="0">
                <a:solidFill>
                  <a:srgbClr val="000000"/>
                </a:solidFill>
              </a:rPr>
              <a:t>. </a:t>
            </a:r>
            <a:r>
              <a:rPr lang="it-IT" sz="3200" b="1" cap="small" dirty="0">
                <a:solidFill>
                  <a:srgbClr val="000000"/>
                </a:solidFill>
              </a:rPr>
              <a:t>i</a:t>
            </a:r>
            <a:r>
              <a:rPr lang="it-IT" sz="3200" b="1" cap="small" dirty="0" smtClean="0">
                <a:solidFill>
                  <a:srgbClr val="000000"/>
                </a:solidFill>
              </a:rPr>
              <a:t>l dannato</a:t>
            </a:r>
            <a:endParaRPr lang="it-IT" sz="3600" b="1" cap="small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89302" y="3275965"/>
            <a:ext cx="4553631" cy="19047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  <a:spcBef>
                <a:spcPts val="1200"/>
              </a:spcBef>
            </a:pPr>
            <a:r>
              <a:rPr lang="it-IT" sz="4400" b="1" dirty="0" smtClean="0">
                <a:solidFill>
                  <a:srgbClr val="FF0000"/>
                </a:solidFill>
              </a:rPr>
              <a:t>2. I MIEI PECCATI:</a:t>
            </a:r>
          </a:p>
          <a:p>
            <a:pPr>
              <a:lnSpc>
                <a:spcPts val="2920"/>
              </a:lnSpc>
              <a:spcAft>
                <a:spcPts val="600"/>
              </a:spcAft>
            </a:pPr>
            <a:r>
              <a:rPr lang="it-IT" sz="3200" b="1" cap="small" dirty="0" smtClean="0">
                <a:solidFill>
                  <a:srgbClr val="000000"/>
                </a:solidFill>
              </a:rPr>
              <a:t>a. il peccato nella mia vita</a:t>
            </a:r>
          </a:p>
          <a:p>
            <a:pPr>
              <a:lnSpc>
                <a:spcPts val="2920"/>
              </a:lnSpc>
              <a:spcAft>
                <a:spcPts val="600"/>
              </a:spcAft>
            </a:pPr>
            <a:r>
              <a:rPr lang="it-IT" sz="3200" b="1" cap="small" dirty="0" smtClean="0">
                <a:solidFill>
                  <a:srgbClr val="000000"/>
                </a:solidFill>
              </a:rPr>
              <a:t>b. il peccato è brutto</a:t>
            </a:r>
          </a:p>
          <a:p>
            <a:pPr>
              <a:lnSpc>
                <a:spcPts val="2920"/>
              </a:lnSpc>
            </a:pPr>
            <a:r>
              <a:rPr lang="it-IT" sz="3200" b="1" cap="small" dirty="0">
                <a:solidFill>
                  <a:srgbClr val="000000"/>
                </a:solidFill>
              </a:rPr>
              <a:t>c</a:t>
            </a:r>
            <a:r>
              <a:rPr lang="it-IT" sz="3200" b="1" cap="small" dirty="0" smtClean="0">
                <a:solidFill>
                  <a:srgbClr val="000000"/>
                </a:solidFill>
              </a:rPr>
              <a:t>. io mi sono abbruttito</a:t>
            </a:r>
            <a:endParaRPr lang="it-IT" sz="3600" b="1" cap="small" dirty="0">
              <a:solidFill>
                <a:srgbClr val="00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249333" y="3682365"/>
            <a:ext cx="3623733" cy="1150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  <a:spcBef>
                <a:spcPts val="1200"/>
              </a:spcBef>
            </a:pPr>
            <a:r>
              <a:rPr lang="it-IT" sz="4400" b="1" dirty="0" smtClean="0">
                <a:solidFill>
                  <a:srgbClr val="FF0000"/>
                </a:solidFill>
              </a:rPr>
              <a:t>3 - 4. RIPETIZIONI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48769" y="5746591"/>
            <a:ext cx="4740616" cy="6347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020"/>
              </a:lnSpc>
              <a:spcBef>
                <a:spcPts val="1200"/>
              </a:spcBef>
            </a:pPr>
            <a:r>
              <a:rPr lang="it-IT" sz="4400" b="1" dirty="0">
                <a:solidFill>
                  <a:srgbClr val="FF0000"/>
                </a:solidFill>
              </a:rPr>
              <a:t>5</a:t>
            </a:r>
            <a:r>
              <a:rPr lang="it-IT" sz="4400" b="1" dirty="0" smtClean="0">
                <a:solidFill>
                  <a:srgbClr val="FF0000"/>
                </a:solidFill>
              </a:rPr>
              <a:t>. L’INFERNO</a:t>
            </a:r>
          </a:p>
        </p:txBody>
      </p:sp>
    </p:spTree>
    <p:extLst>
      <p:ext uri="{BB962C8B-B14F-4D97-AF65-F5344CB8AC3E}">
        <p14:creationId xmlns:p14="http://schemas.microsoft.com/office/powerpoint/2010/main" val="29096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3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400110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357035" y="1138518"/>
            <a:ext cx="8133461" cy="101224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520"/>
              </a:lnSpc>
            </a:pPr>
            <a:r>
              <a:rPr lang="it-IT" sz="3600" b="1" dirty="0" smtClean="0">
                <a:solidFill>
                  <a:srgbClr val="FFFFFF"/>
                </a:solidFill>
              </a:rPr>
              <a:t>PEDAGOGIA DEL DISCERNIMENTO NEI </a:t>
            </a:r>
            <a:br>
              <a:rPr lang="it-IT" sz="3600" b="1" dirty="0" smtClean="0">
                <a:solidFill>
                  <a:srgbClr val="FFFFFF"/>
                </a:solidFill>
              </a:rPr>
            </a:br>
            <a:r>
              <a:rPr lang="it-IT" sz="3600" b="1" dirty="0" smtClean="0">
                <a:solidFill>
                  <a:srgbClr val="FFFFFF"/>
                </a:solidFill>
              </a:rPr>
              <a:t>5 ESERCIZI DELLA 1</a:t>
            </a:r>
            <a:r>
              <a:rPr lang="it-IT" sz="3600" b="1" baseline="30000" dirty="0" smtClean="0">
                <a:solidFill>
                  <a:srgbClr val="FFFFFF"/>
                </a:solidFill>
              </a:rPr>
              <a:t>a</a:t>
            </a:r>
            <a:r>
              <a:rPr lang="it-IT" sz="3600" b="1" dirty="0" smtClean="0">
                <a:solidFill>
                  <a:srgbClr val="FFFFFF"/>
                </a:solidFill>
              </a:rPr>
              <a:t> SETTIMANA</a:t>
            </a:r>
            <a:endParaRPr lang="it-IT" sz="4000" b="1" cap="small" dirty="0">
              <a:solidFill>
                <a:srgbClr val="FFFFFF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028267" y="2739071"/>
            <a:ext cx="2827865" cy="3262432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it-IT" sz="2800" b="1" cap="small" dirty="0">
                <a:solidFill>
                  <a:srgbClr val="FF0000"/>
                </a:solidFill>
              </a:rPr>
              <a:t>SECONDO PASSO:</a:t>
            </a:r>
          </a:p>
          <a:p>
            <a:pPr algn="r">
              <a:spcAft>
                <a:spcPts val="1200"/>
              </a:spcAft>
            </a:pPr>
            <a:r>
              <a:rPr lang="it-IT" sz="2800" b="1" cap="small" dirty="0">
                <a:solidFill>
                  <a:srgbClr val="FF0000"/>
                </a:solidFill>
              </a:rPr>
              <a:t>D</a:t>
            </a:r>
            <a:r>
              <a:rPr lang="it-IT" sz="2800" b="1" cap="small" dirty="0" smtClean="0">
                <a:solidFill>
                  <a:srgbClr val="FF0000"/>
                </a:solidFill>
              </a:rPr>
              <a:t>io </a:t>
            </a:r>
            <a:r>
              <a:rPr lang="it-IT" sz="2800" b="1" cap="small" dirty="0">
                <a:solidFill>
                  <a:srgbClr val="FF0000"/>
                </a:solidFill>
              </a:rPr>
              <a:t>tocca e </a:t>
            </a:r>
            <a:r>
              <a:rPr lang="it-IT" sz="2800" b="1" cap="small" dirty="0" smtClean="0">
                <a:solidFill>
                  <a:srgbClr val="FF0000"/>
                </a:solidFill>
              </a:rPr>
              <a:t>spinge </a:t>
            </a:r>
          </a:p>
          <a:p>
            <a:pPr algn="r"/>
            <a:r>
              <a:rPr lang="it-IT" sz="2800" b="1" cap="small" dirty="0" smtClean="0"/>
              <a:t>Dio tocca e spinge la </a:t>
            </a:r>
            <a:r>
              <a:rPr lang="it-IT" sz="2800" b="1" cap="small" dirty="0"/>
              <a:t>persona dal di dentro verso dove vuole </a:t>
            </a:r>
            <a:r>
              <a:rPr lang="it-IT" sz="2800" b="1" cap="small" dirty="0" smtClean="0"/>
              <a:t>Lui</a:t>
            </a:r>
            <a:endParaRPr lang="it-IT" sz="2800" b="1" cap="small" dirty="0"/>
          </a:p>
          <a:p>
            <a:pPr algn="r"/>
            <a:endParaRPr lang="it-IT" sz="2800" b="1" cap="small" dirty="0"/>
          </a:p>
        </p:txBody>
      </p:sp>
      <p:sp>
        <p:nvSpPr>
          <p:cNvPr id="4" name="Rettangolo 3"/>
          <p:cNvSpPr/>
          <p:nvPr/>
        </p:nvSpPr>
        <p:spPr>
          <a:xfrm>
            <a:off x="289302" y="2554868"/>
            <a:ext cx="5332565" cy="3970318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800" b="1" cap="small" dirty="0">
                <a:solidFill>
                  <a:srgbClr val="FF0000"/>
                </a:solidFill>
              </a:rPr>
              <a:t>PRIMO PASSO: Dio illumina</a:t>
            </a:r>
            <a:br>
              <a:rPr lang="it-IT" sz="2800" b="1" cap="small" dirty="0">
                <a:solidFill>
                  <a:srgbClr val="FF0000"/>
                </a:solidFill>
              </a:rPr>
            </a:br>
            <a:r>
              <a:rPr lang="it-IT" sz="2800" b="1" cap="small" dirty="0"/>
              <a:t>n</a:t>
            </a:r>
            <a:r>
              <a:rPr lang="it-IT" sz="2800" b="1" cap="small" dirty="0" smtClean="0"/>
              <a:t>ella </a:t>
            </a:r>
            <a:r>
              <a:rPr lang="it-IT" sz="2800" b="1" cap="small" dirty="0"/>
              <a:t>preghiera la persona s’incontra con la visione che Dio ha </a:t>
            </a:r>
            <a:r>
              <a:rPr lang="it-IT" sz="2800" b="1" cap="small" dirty="0" smtClean="0"/>
              <a:t>dell’uomo.</a:t>
            </a:r>
            <a:r>
              <a:rPr lang="it-IT" sz="2800" b="1" cap="small" dirty="0"/>
              <a:t> m</a:t>
            </a:r>
            <a:r>
              <a:rPr lang="it-IT" sz="2800" b="1" cap="small" dirty="0" smtClean="0"/>
              <a:t>editando </a:t>
            </a:r>
            <a:r>
              <a:rPr lang="it-IT" sz="2800" b="1" cap="small" dirty="0"/>
              <a:t>e </a:t>
            </a:r>
            <a:r>
              <a:rPr lang="it-IT" sz="2800" b="1" cap="small" dirty="0" err="1" smtClean="0"/>
              <a:t>contem-plando</a:t>
            </a:r>
            <a:r>
              <a:rPr lang="it-IT" sz="2800" b="1" cap="small" dirty="0" smtClean="0"/>
              <a:t> </a:t>
            </a:r>
            <a:r>
              <a:rPr lang="it-IT" sz="2800" b="1" cap="small" dirty="0"/>
              <a:t>la storia della salvezza, che è una storia oggettiva, la persona comincia a giudicare la propria storia soggettiva alla luce della storia oggettiva della salvezza. </a:t>
            </a:r>
            <a:endParaRPr lang="it-IT" sz="2800" b="1" cap="smal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527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5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36903" y="1643187"/>
            <a:ext cx="2961898" cy="498940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720"/>
              </a:lnSpc>
            </a:pPr>
            <a:r>
              <a:rPr lang="it-IT" sz="2400" b="1" dirty="0" smtClean="0">
                <a:solidFill>
                  <a:srgbClr val="FFFF00"/>
                </a:solidFill>
              </a:rPr>
              <a:t>EE 48 – 1° ESERCIZIO</a:t>
            </a:r>
            <a:endParaRPr lang="it-IT" sz="28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2720"/>
              </a:lnSpc>
            </a:pPr>
            <a:r>
              <a:rPr lang="it-IT" sz="2800" b="1" cap="small" dirty="0">
                <a:solidFill>
                  <a:srgbClr val="FFFFFF"/>
                </a:solidFill>
              </a:rPr>
              <a:t>domandare vergogna e umiliazione per me stesso, vedendo quanti si sono dannati per un solo peccato mortale, e quante volte io avrei meritato di essere condannato in eterno per i miei tanti peccati.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335867" y="1643187"/>
            <a:ext cx="5554133" cy="1152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720"/>
              </a:lnSpc>
            </a:pPr>
            <a:r>
              <a:rPr lang="it-IT" sz="2400" b="1" dirty="0" smtClean="0">
                <a:solidFill>
                  <a:srgbClr val="FFFF00"/>
                </a:solidFill>
              </a:rPr>
              <a:t>EE 55 – 2° ESERCIZIO</a:t>
            </a:r>
            <a:endParaRPr lang="it-IT" sz="28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2720"/>
              </a:lnSpc>
            </a:pPr>
            <a:r>
              <a:rPr lang="it-IT" sz="2800" b="1" cap="small" dirty="0">
                <a:solidFill>
                  <a:schemeClr val="bg1"/>
                </a:solidFill>
              </a:rPr>
              <a:t>chiedere un profondo e intenso dolore e lacrime per i miei peccati.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335867" y="2988000"/>
            <a:ext cx="5554133" cy="36445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760"/>
              </a:lnSpc>
            </a:pPr>
            <a:r>
              <a:rPr lang="it-IT" sz="2400" b="1" dirty="0" smtClean="0">
                <a:solidFill>
                  <a:srgbClr val="FFFF00"/>
                </a:solidFill>
              </a:rPr>
              <a:t>EE 55 – 3° ESERCIZIO</a:t>
            </a:r>
            <a:endParaRPr lang="it-IT" sz="28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2760"/>
              </a:lnSpc>
            </a:pPr>
            <a:r>
              <a:rPr lang="it-IT" sz="2800" b="1" cap="small" dirty="0" smtClean="0">
                <a:solidFill>
                  <a:srgbClr val="FFFFFF"/>
                </a:solidFill>
              </a:rPr>
              <a:t>Tre grazie</a:t>
            </a:r>
            <a:r>
              <a:rPr lang="it-IT" sz="2800" b="1" cap="small" dirty="0">
                <a:solidFill>
                  <a:srgbClr val="FFFFFF"/>
                </a:solidFill>
              </a:rPr>
              <a:t>: la prima, che io acquisti un'intima conoscenza dei miei peccati e li detesti; la seconda, che io senta il disordine delle mie azioni, e così, detestandole, possa emendarmi e mettere ordine in me stesso; la terza, che io prenda conoscenza del mondo, e così, detestandolo, possa tenermi lontano dalle vanità terrene.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89302" y="914399"/>
            <a:ext cx="8600698" cy="56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3100" b="1" dirty="0" smtClean="0"/>
              <a:t>LE RICHIESTE DI GRAZIE NELLA PRIMA SETTIMANA</a:t>
            </a:r>
            <a:endParaRPr lang="it-IT" sz="3100" b="1" dirty="0"/>
          </a:p>
        </p:txBody>
      </p:sp>
    </p:spTree>
    <p:extLst>
      <p:ext uri="{BB962C8B-B14F-4D97-AF65-F5344CB8AC3E}">
        <p14:creationId xmlns:p14="http://schemas.microsoft.com/office/powerpoint/2010/main" val="3603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6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77334" y="1571333"/>
            <a:ext cx="7931696" cy="4266553"/>
          </a:xfrm>
          <a:prstGeom prst="rect">
            <a:avLst/>
          </a:prstGeom>
          <a:solidFill>
            <a:srgbClr val="4F179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320"/>
              </a:lnSpc>
            </a:pPr>
            <a:r>
              <a:rPr lang="it-IT" sz="2400" b="1" dirty="0" smtClean="0">
                <a:solidFill>
                  <a:srgbClr val="FFFF00"/>
                </a:solidFill>
              </a:rPr>
              <a:t>EE 65 – 5° ESERCIZIO</a:t>
            </a:r>
            <a:endParaRPr lang="it-IT" sz="2800" b="1" dirty="0" smtClean="0">
              <a:solidFill>
                <a:srgbClr val="FFFF00"/>
              </a:solidFill>
            </a:endParaRPr>
          </a:p>
          <a:p>
            <a:pPr algn="ctr">
              <a:lnSpc>
                <a:spcPts val="4860"/>
              </a:lnSpc>
            </a:pPr>
            <a:r>
              <a:rPr lang="it-IT" sz="4400" cap="small" dirty="0">
                <a:solidFill>
                  <a:srgbClr val="FFFFFF"/>
                </a:solidFill>
              </a:rPr>
              <a:t>un'intima conoscenza della pena che soffrono i dannati; così, se per le mie colpe dovessi dimenticarmi dell'amore dell'eterno Signore, almeno il timore delle pene mi aiuti a non cadere in peccato. </a:t>
            </a:r>
            <a:endParaRPr lang="it-IT" sz="2800" b="1" cap="sm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6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7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36903" y="1117596"/>
            <a:ext cx="4468964" cy="122512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>
              <a:lnSpc>
                <a:spcPts val="2920"/>
              </a:lnSpc>
            </a:pPr>
            <a:r>
              <a:rPr lang="it-IT" sz="2800" b="1" dirty="0" smtClean="0">
                <a:solidFill>
                  <a:srgbClr val="FFFFFF"/>
                </a:solidFill>
              </a:rPr>
              <a:t>ESSENZA DELLA GRAZIA DELLA PRIMA SETTIMANA È DI DIVENTARE CONSAPEVOLI</a:t>
            </a:r>
            <a:endParaRPr lang="it-IT" sz="3200" b="1" cap="small" dirty="0">
              <a:solidFill>
                <a:srgbClr val="FFFFFF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2" y="125978"/>
            <a:ext cx="633384" cy="754554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5283200" y="880532"/>
            <a:ext cx="3403600" cy="233824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920"/>
              </a:lnSpc>
            </a:pPr>
            <a:r>
              <a:rPr lang="it-IT" sz="2400" b="1" dirty="0" smtClean="0">
                <a:solidFill>
                  <a:srgbClr val="FFFBBB"/>
                </a:solidFill>
              </a:rPr>
              <a:t>DELLA GRAVITÀ E BRUTTEZZA DEL PECCATO IN SE STESSO LE CUI CONSEGUENZE ULTIME SONO L’INFERNO</a:t>
            </a:r>
            <a:endParaRPr lang="it-IT" sz="2800" b="1" cap="small" dirty="0">
              <a:solidFill>
                <a:srgbClr val="FFFBBB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36903" y="4173902"/>
            <a:ext cx="4706029" cy="840401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920"/>
              </a:lnSpc>
            </a:pPr>
            <a:r>
              <a:rPr lang="it-IT" sz="2400" b="1" dirty="0" smtClean="0">
                <a:solidFill>
                  <a:srgbClr val="FFFBBB"/>
                </a:solidFill>
              </a:rPr>
              <a:t>CHE VIVO IN UN MONDO CHE SI ORGANIZZA SUL PECCATO</a:t>
            </a:r>
            <a:endParaRPr lang="it-IT" sz="2800" b="1" cap="small" dirty="0">
              <a:solidFill>
                <a:srgbClr val="FFFBBB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36904" y="2611347"/>
            <a:ext cx="4706027" cy="121486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920"/>
              </a:lnSpc>
            </a:pPr>
            <a:r>
              <a:rPr lang="it-IT" sz="2400" b="1" dirty="0" smtClean="0">
                <a:solidFill>
                  <a:srgbClr val="FFFBBB"/>
                </a:solidFill>
              </a:rPr>
              <a:t>DI AVERE UN DISORDINE INTERIORE CHE MI PORTA A PECCARE</a:t>
            </a:r>
            <a:endParaRPr lang="it-IT" sz="2800" b="1" cap="small" dirty="0">
              <a:solidFill>
                <a:srgbClr val="FFFBBB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283200" y="3375211"/>
            <a:ext cx="3403600" cy="121486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920"/>
              </a:lnSpc>
            </a:pPr>
            <a:r>
              <a:rPr lang="it-IT" sz="2400" b="1" dirty="0" smtClean="0">
                <a:solidFill>
                  <a:srgbClr val="FFFBBB"/>
                </a:solidFill>
              </a:rPr>
              <a:t>DI AVER PERSONALMENTE PECCATO</a:t>
            </a:r>
            <a:endParaRPr lang="it-IT" sz="2800" b="1" cap="small" dirty="0">
              <a:solidFill>
                <a:srgbClr val="FFFBBB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36905" y="5468437"/>
            <a:ext cx="6467096" cy="12148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920"/>
              </a:lnSpc>
            </a:pPr>
            <a:r>
              <a:rPr lang="it-IT" sz="2400" b="1" dirty="0" smtClean="0"/>
              <a:t>CHE SENZA MIO MERITO, IL BUON DIO MI HA AMATO E HA MANDATO IL SUO FIGLIO A MORIRE IN CROCE PER ME </a:t>
            </a:r>
            <a:endParaRPr lang="it-IT" sz="2800" b="1" cap="small" dirty="0"/>
          </a:p>
        </p:txBody>
      </p:sp>
      <p:pic>
        <p:nvPicPr>
          <p:cNvPr id="7" name="Immagine 6" descr="Schermata 2016-09-16 alle 10.34.4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1" y="4839669"/>
            <a:ext cx="1378495" cy="184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8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3231" y="363042"/>
            <a:ext cx="633384" cy="75455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527308" y="1320792"/>
            <a:ext cx="6234121" cy="472821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>
              <a:lnSpc>
                <a:spcPts val="3920"/>
              </a:lnSpc>
              <a:spcBef>
                <a:spcPts val="1200"/>
              </a:spcBef>
            </a:pPr>
            <a:r>
              <a:rPr lang="it-IT" sz="4800" baseline="30000" dirty="0" smtClean="0"/>
              <a:t>Senza </a:t>
            </a:r>
            <a:r>
              <a:rPr lang="it-IT" sz="4800" baseline="30000" dirty="0"/>
              <a:t>la conoscenza di </a:t>
            </a:r>
            <a:r>
              <a:rPr lang="it-IT" sz="4800" baseline="30000" dirty="0" smtClean="0"/>
              <a:t>Dio</a:t>
            </a:r>
            <a:br>
              <a:rPr lang="it-IT" sz="4800" baseline="30000" dirty="0" smtClean="0"/>
            </a:br>
            <a:r>
              <a:rPr lang="it-IT" sz="4800" baseline="30000" dirty="0" smtClean="0"/>
              <a:t>che ci dà la rivelazione, </a:t>
            </a:r>
            <a:r>
              <a:rPr lang="it-IT" sz="4800" baseline="30000" dirty="0"/>
              <a:t>non si può riconoscere chiaramente il peccato, e si è tentati di spiegarlo semplicemente come un difetto di crescita, come una debolezza psicologica, un errore, come l'inevitabile conseguenza di una struttura sociale inadeguata, ecc. </a:t>
            </a:r>
            <a:endParaRPr lang="it-IT" sz="4800" dirty="0"/>
          </a:p>
        </p:txBody>
      </p:sp>
      <p:pic>
        <p:nvPicPr>
          <p:cNvPr id="4" name="Immagine 3" descr="Schermata 2016-09-16 alle 17.29.5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6" y="2980263"/>
            <a:ext cx="2099272" cy="3064937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240856" y="1320792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CCC 387</a:t>
            </a:r>
            <a:endParaRPr lang="it-I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4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490496" y="-25397"/>
            <a:ext cx="695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9</a:t>
            </a:r>
            <a:endParaRPr lang="it-IT" sz="3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1524000" y="508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5969000" y="21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03875" y="125978"/>
            <a:ext cx="7162800" cy="316753"/>
          </a:xfrm>
          <a:prstGeom prst="rect">
            <a:avLst/>
          </a:prstGeom>
          <a:solidFill>
            <a:srgbClr val="4F1790"/>
          </a:solidFill>
        </p:spPr>
        <p:txBody>
          <a:bodyPr wrap="square">
            <a:spAutoFit/>
          </a:bodyPr>
          <a:lstStyle/>
          <a:p>
            <a:pPr algn="ctr">
              <a:lnSpc>
                <a:spcPts val="1620"/>
              </a:lnSpc>
            </a:pPr>
            <a:r>
              <a:rPr lang="it-IT" sz="2000" b="1" dirty="0">
                <a:solidFill>
                  <a:srgbClr val="FFFF00"/>
                </a:solidFill>
              </a:rPr>
              <a:t>IL CAMMINO DELLA PRIMA SETTIMANA IGNAZIANA</a:t>
            </a:r>
          </a:p>
        </p:txBody>
      </p:sp>
      <p:pic>
        <p:nvPicPr>
          <p:cNvPr id="10" name="Immagine 9" descr="Schermata 2016-05-21 alle 16.2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3231" y="363042"/>
            <a:ext cx="633384" cy="75455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527308" y="965192"/>
            <a:ext cx="6234121" cy="5620342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>
              <a:lnSpc>
                <a:spcPts val="3920"/>
              </a:lnSpc>
              <a:spcBef>
                <a:spcPts val="1200"/>
              </a:spcBef>
            </a:pPr>
            <a:r>
              <a:rPr lang="it-IT" sz="4800" baseline="30000" dirty="0"/>
              <a:t>Il peccato originale comporta “la </a:t>
            </a:r>
            <a:r>
              <a:rPr lang="it-IT" sz="4800" baseline="30000" dirty="0" err="1"/>
              <a:t>schiavitu</a:t>
            </a:r>
            <a:r>
              <a:rPr lang="it-IT" sz="4800" baseline="30000" dirty="0"/>
              <a:t>̀ sotto il dominio di colui che della morte ha il potere, </a:t>
            </a:r>
            <a:r>
              <a:rPr lang="it-IT" sz="4800" baseline="30000" dirty="0" err="1"/>
              <a:t>cioe</a:t>
            </a:r>
            <a:r>
              <a:rPr lang="it-IT" sz="4800" baseline="30000" dirty="0"/>
              <a:t>̀ il diavolo” </a:t>
            </a:r>
            <a:r>
              <a:rPr lang="it-IT" sz="4800" baseline="30000" dirty="0" smtClean="0"/>
              <a:t>[</a:t>
            </a:r>
            <a:r>
              <a:rPr lang="it-IT" sz="4800" baseline="30000" dirty="0" err="1" smtClean="0"/>
              <a:t>cf</a:t>
            </a:r>
            <a:r>
              <a:rPr lang="it-IT" sz="4800" baseline="30000" dirty="0" smtClean="0"/>
              <a:t> </a:t>
            </a:r>
            <a:r>
              <a:rPr lang="it-IT" sz="4800" baseline="30000" dirty="0"/>
              <a:t>Concilio di </a:t>
            </a:r>
            <a:r>
              <a:rPr lang="it-IT" sz="4800" baseline="30000" dirty="0" smtClean="0"/>
              <a:t>Trento]</a:t>
            </a:r>
            <a:r>
              <a:rPr lang="it-IT" sz="4800" baseline="30000" dirty="0"/>
              <a:t>. Ignorare che l'uomo ha una natura ferita, incline al male, è causa di gravi errori nel campo dell'educazione, della politica, dell'azione sociale </a:t>
            </a:r>
            <a:r>
              <a:rPr lang="it-IT" sz="4800" baseline="30000" dirty="0" smtClean="0"/>
              <a:t>[</a:t>
            </a:r>
            <a:r>
              <a:rPr lang="it-IT" sz="4800" baseline="30000" dirty="0" err="1" smtClean="0"/>
              <a:t>cf</a:t>
            </a:r>
            <a:r>
              <a:rPr lang="it-IT" sz="4800" baseline="30000" dirty="0" smtClean="0"/>
              <a:t> </a:t>
            </a:r>
            <a:r>
              <a:rPr lang="it-IT" sz="4800" baseline="30000" dirty="0"/>
              <a:t>Giovanni Paolo II, </a:t>
            </a:r>
            <a:r>
              <a:rPr lang="it-IT" sz="4800" baseline="30000" dirty="0" err="1" smtClean="0"/>
              <a:t>Centesimus</a:t>
            </a:r>
            <a:r>
              <a:rPr lang="it-IT" sz="4800" baseline="30000" dirty="0" smtClean="0"/>
              <a:t> </a:t>
            </a:r>
            <a:r>
              <a:rPr lang="it-IT" sz="4800" baseline="30000" dirty="0" err="1"/>
              <a:t>annus</a:t>
            </a:r>
            <a:r>
              <a:rPr lang="it-IT" sz="4800" baseline="30000" dirty="0"/>
              <a:t>, 25</a:t>
            </a:r>
            <a:r>
              <a:rPr lang="it-IT" sz="4800" baseline="30000" dirty="0" smtClean="0"/>
              <a:t>]</a:t>
            </a:r>
            <a:br>
              <a:rPr lang="it-IT" sz="4800" baseline="30000" dirty="0" smtClean="0"/>
            </a:br>
            <a:r>
              <a:rPr lang="it-IT" sz="4800" baseline="30000" dirty="0" smtClean="0"/>
              <a:t>e </a:t>
            </a:r>
            <a:r>
              <a:rPr lang="it-IT" sz="4800" baseline="30000" dirty="0"/>
              <a:t>dei costumi.</a:t>
            </a:r>
          </a:p>
        </p:txBody>
      </p:sp>
      <p:pic>
        <p:nvPicPr>
          <p:cNvPr id="4" name="Immagine 3" descr="Schermata 2016-09-16 alle 17.29.5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6" y="3452860"/>
            <a:ext cx="2099272" cy="3064937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223923" y="1320792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CCC 407</a:t>
            </a:r>
            <a:endParaRPr lang="it-I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12593</TotalTime>
  <Words>746</Words>
  <Application>Microsoft Macintosh PowerPoint</Application>
  <PresentationFormat>Presentazione su schermo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AGLI ESERCIZI SPIRITUALI IGNAZIANI</dc:title>
  <dc:creator>Armando Santoro</dc:creator>
  <cp:lastModifiedBy>Armando Santoro</cp:lastModifiedBy>
  <cp:revision>140</cp:revision>
  <cp:lastPrinted>2016-06-06T19:07:56Z</cp:lastPrinted>
  <dcterms:created xsi:type="dcterms:W3CDTF">2016-05-21T14:09:35Z</dcterms:created>
  <dcterms:modified xsi:type="dcterms:W3CDTF">2016-09-19T19:47:56Z</dcterms:modified>
</cp:coreProperties>
</file>