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2"/>
  </p:notesMasterIdLst>
  <p:sldIdLst>
    <p:sldId id="256" r:id="rId2"/>
    <p:sldId id="321" r:id="rId3"/>
    <p:sldId id="261" r:id="rId4"/>
    <p:sldId id="325" r:id="rId5"/>
    <p:sldId id="326" r:id="rId6"/>
    <p:sldId id="328" r:id="rId7"/>
    <p:sldId id="329" r:id="rId8"/>
    <p:sldId id="330" r:id="rId9"/>
    <p:sldId id="331" r:id="rId10"/>
    <p:sldId id="332" r:id="rId11"/>
    <p:sldId id="333" r:id="rId12"/>
    <p:sldId id="334" r:id="rId13"/>
    <p:sldId id="336" r:id="rId14"/>
    <p:sldId id="337" r:id="rId15"/>
    <p:sldId id="339" r:id="rId16"/>
    <p:sldId id="365"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5" r:id="rId32"/>
    <p:sldId id="356" r:id="rId33"/>
    <p:sldId id="357" r:id="rId34"/>
    <p:sldId id="358" r:id="rId35"/>
    <p:sldId id="359" r:id="rId36"/>
    <p:sldId id="362" r:id="rId37"/>
    <p:sldId id="361" r:id="rId38"/>
    <p:sldId id="363" r:id="rId39"/>
    <p:sldId id="360" r:id="rId40"/>
    <p:sldId id="36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AC0"/>
    <a:srgbClr val="2A6A38"/>
    <a:srgbClr val="46B05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20"/>
    <p:restoredTop sz="94514"/>
  </p:normalViewPr>
  <p:slideViewPr>
    <p:cSldViewPr snapToGrid="0" snapToObjects="1">
      <p:cViewPr varScale="1">
        <p:scale>
          <a:sx n="140" d="100"/>
          <a:sy n="140" d="100"/>
        </p:scale>
        <p:origin x="226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AADDD-1603-F84C-8CF8-E6A2B7178353}" type="datetimeFigureOut">
              <a:rPr lang="it-IT" smtClean="0"/>
              <a:t>15/10/26</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76D4B-C67B-7A40-98D5-9C854478D1F1}" type="slidenum">
              <a:rPr lang="it-IT" smtClean="0"/>
              <a:t>‹N›</a:t>
            </a:fld>
            <a:endParaRPr lang="it-IT"/>
          </a:p>
        </p:txBody>
      </p:sp>
    </p:spTree>
    <p:extLst>
      <p:ext uri="{BB962C8B-B14F-4D97-AF65-F5344CB8AC3E}">
        <p14:creationId xmlns:p14="http://schemas.microsoft.com/office/powerpoint/2010/main" val="1757983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9FD3A-C249-6749-BEB3-3922BDA6DD29}" type="datetime1">
              <a:rPr lang="it-IT" smtClean="0"/>
              <a:t>15/10/26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64E398-8182-F941-941D-A923B27B80A0}" type="datetime1">
              <a:rPr lang="it-IT" smtClean="0"/>
              <a:t>15/10/26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656439-0A2B-2C47-96B4-A107FD8BC743}" type="datetime1">
              <a:rPr lang="it-IT" smtClean="0"/>
              <a:t>15/10/26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76322C1B-355F-B040-B14B-45872FF9A5BC}" type="datetime1">
              <a:rPr lang="it-IT" smtClean="0"/>
              <a:t>15/10/26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‹N›</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76EE75-D87D-B54F-A6F2-6B93728DCFF9}" type="datetime1">
              <a:rPr lang="it-IT" smtClean="0"/>
              <a:t>15/10/26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281EF5-CB02-6A4D-A321-AD8A5DA57724}" type="datetime1">
              <a:rPr lang="it-IT" smtClean="0"/>
              <a:t>15/10/26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8D1C60B-D6CD-6F4D-8001-9089BAA24075}" type="datetime1">
              <a:rPr lang="it-IT" smtClean="0"/>
              <a:t>15/10/26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3A797D9-4925-974A-AAA5-3E9C909BCFBD}" type="datetime1">
              <a:rPr lang="it-IT" smtClean="0"/>
              <a:t>15/10/26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‹N›</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F5FFC6-7105-484B-A140-1E0DD0770C65}" type="datetime1">
              <a:rPr lang="it-IT" smtClean="0"/>
              <a:t>15/10/26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‹N›</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1EA9BF-7090-9E4D-B9B0-DF8770B56E37}" type="datetime1">
              <a:rPr lang="it-IT" smtClean="0"/>
              <a:t>15/10/26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680DAAC-540A-914B-94E9-BA4068089E62}" type="datetime1">
              <a:rPr lang="it-IT" smtClean="0"/>
              <a:t>15/10/26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E4B89C5-2470-0B4D-9A4B-6D71AD6E5AD2}" type="datetime1">
              <a:rPr lang="it-IT" smtClean="0"/>
              <a:t>15/10/26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‹N›</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496328" y="1600200"/>
            <a:ext cx="5351745" cy="1828800"/>
          </a:xfrm>
        </p:spPr>
        <p:txBody>
          <a:bodyPr>
            <a:noAutofit/>
          </a:bodyPr>
          <a:lstStyle/>
          <a:p>
            <a:pPr algn="r"/>
            <a:r>
              <a:rPr lang="it-IT" sz="6600" b="1" dirty="0">
                <a:solidFill>
                  <a:srgbClr val="202AC0"/>
                </a:solidFill>
              </a:rPr>
              <a:t>IL VANGELO SECONDO GIOVANNI</a:t>
            </a:r>
          </a:p>
        </p:txBody>
      </p:sp>
      <p:sp>
        <p:nvSpPr>
          <p:cNvPr id="4" name="CasellaDiTesto 3">
            <a:extLst>
              <a:ext uri="{FF2B5EF4-FFF2-40B4-BE49-F238E27FC236}">
                <a16:creationId xmlns:a16="http://schemas.microsoft.com/office/drawing/2014/main" id="{8D66C910-938A-124C-B8C2-263D9401F463}"/>
              </a:ext>
            </a:extLst>
          </p:cNvPr>
          <p:cNvSpPr txBox="1"/>
          <p:nvPr/>
        </p:nvSpPr>
        <p:spPr>
          <a:xfrm>
            <a:off x="394570" y="5872778"/>
            <a:ext cx="4058432" cy="830997"/>
          </a:xfrm>
          <a:prstGeom prst="rect">
            <a:avLst/>
          </a:prstGeom>
          <a:noFill/>
        </p:spPr>
        <p:txBody>
          <a:bodyPr wrap="square" rtlCol="0">
            <a:spAutoFit/>
          </a:bodyPr>
          <a:lstStyle/>
          <a:p>
            <a:r>
              <a:rPr lang="it-IT" sz="2400" b="1" dirty="0">
                <a:solidFill>
                  <a:srgbClr val="FF0000"/>
                </a:solidFill>
              </a:rPr>
              <a:t>Relatore:</a:t>
            </a:r>
            <a:br>
              <a:rPr lang="it-IT" sz="2400" b="1" dirty="0">
                <a:solidFill>
                  <a:srgbClr val="FF0000"/>
                </a:solidFill>
              </a:rPr>
            </a:br>
            <a:r>
              <a:rPr lang="it-IT" sz="2400" b="1" dirty="0">
                <a:solidFill>
                  <a:srgbClr val="FF0000"/>
                </a:solidFill>
              </a:rPr>
              <a:t>P. Armando Santoro </a:t>
            </a:r>
            <a:r>
              <a:rPr lang="it-IT" sz="2400" b="1" dirty="0" err="1">
                <a:solidFill>
                  <a:srgbClr val="FF0000"/>
                </a:solidFill>
              </a:rPr>
              <a:t>omv</a:t>
            </a:r>
            <a:endParaRPr lang="it-IT" sz="2400" b="1" dirty="0">
              <a:solidFill>
                <a:srgbClr val="FF0000"/>
              </a:solidFill>
            </a:endParaRPr>
          </a:p>
        </p:txBody>
      </p:sp>
      <p:sp>
        <p:nvSpPr>
          <p:cNvPr id="10" name="Sottotitolo 2">
            <a:extLst>
              <a:ext uri="{FF2B5EF4-FFF2-40B4-BE49-F238E27FC236}">
                <a16:creationId xmlns:a16="http://schemas.microsoft.com/office/drawing/2014/main" id="{64A9A049-F191-A045-83ED-C5F33C8C0969}"/>
              </a:ext>
            </a:extLst>
          </p:cNvPr>
          <p:cNvSpPr>
            <a:spLocks noGrp="1"/>
          </p:cNvSpPr>
          <p:nvPr>
            <p:ph type="subTitle" idx="1"/>
          </p:nvPr>
        </p:nvSpPr>
        <p:spPr>
          <a:xfrm>
            <a:off x="3758084" y="4503010"/>
            <a:ext cx="5089989" cy="1473200"/>
          </a:xfrm>
        </p:spPr>
        <p:txBody>
          <a:bodyPr>
            <a:normAutofit/>
          </a:bodyPr>
          <a:lstStyle/>
          <a:p>
            <a:pPr algn="r"/>
            <a:r>
              <a:rPr lang="it-IT" sz="3200" b="1" cap="small" dirty="0">
                <a:solidFill>
                  <a:srgbClr val="202AC0"/>
                </a:solidFill>
              </a:rPr>
              <a:t>Serie di conferenze spirituali</a:t>
            </a:r>
            <a:br>
              <a:rPr lang="it-IT" sz="3200" b="1" cap="small" dirty="0">
                <a:solidFill>
                  <a:srgbClr val="202AC0"/>
                </a:solidFill>
              </a:rPr>
            </a:br>
            <a:r>
              <a:rPr lang="it-IT" sz="3200" b="1" cap="small" dirty="0">
                <a:solidFill>
                  <a:srgbClr val="202AC0"/>
                </a:solidFill>
              </a:rPr>
              <a:t>sul Vangelo di Giovanni</a:t>
            </a:r>
          </a:p>
        </p:txBody>
      </p:sp>
      <p:pic>
        <p:nvPicPr>
          <p:cNvPr id="6" name="Immagine 5">
            <a:extLst>
              <a:ext uri="{FF2B5EF4-FFF2-40B4-BE49-F238E27FC236}">
                <a16:creationId xmlns:a16="http://schemas.microsoft.com/office/drawing/2014/main" id="{75F0860B-53EA-DB4B-699E-8DA24E3B9DAC}"/>
              </a:ext>
            </a:extLst>
          </p:cNvPr>
          <p:cNvPicPr>
            <a:picLocks noChangeAspect="1"/>
          </p:cNvPicPr>
          <p:nvPr/>
        </p:nvPicPr>
        <p:blipFill>
          <a:blip r:embed="rId2"/>
          <a:stretch>
            <a:fillRect/>
          </a:stretch>
        </p:blipFill>
        <p:spPr>
          <a:xfrm>
            <a:off x="394570" y="452945"/>
            <a:ext cx="2937335" cy="4742053"/>
          </a:xfrm>
          <a:prstGeom prst="rect">
            <a:avLst/>
          </a:prstGeom>
        </p:spPr>
      </p:pic>
    </p:spTree>
    <p:extLst>
      <p:ext uri="{BB962C8B-B14F-4D97-AF65-F5344CB8AC3E}">
        <p14:creationId xmlns:p14="http://schemas.microsoft.com/office/powerpoint/2010/main" val="702951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D66C910-938A-124C-B8C2-263D9401F463}"/>
              </a:ext>
            </a:extLst>
          </p:cNvPr>
          <p:cNvSpPr txBox="1"/>
          <p:nvPr/>
        </p:nvSpPr>
        <p:spPr>
          <a:xfrm>
            <a:off x="394570" y="5872778"/>
            <a:ext cx="4058432" cy="830997"/>
          </a:xfrm>
          <a:prstGeom prst="rect">
            <a:avLst/>
          </a:prstGeom>
          <a:noFill/>
        </p:spPr>
        <p:txBody>
          <a:bodyPr wrap="square" rtlCol="0">
            <a:spAutoFit/>
          </a:bodyPr>
          <a:lstStyle/>
          <a:p>
            <a:r>
              <a:rPr lang="it-IT" sz="2400" b="1" dirty="0"/>
              <a:t>Relatore:</a:t>
            </a:r>
            <a:br>
              <a:rPr lang="it-IT" sz="2400" b="1" dirty="0"/>
            </a:br>
            <a:r>
              <a:rPr lang="it-IT" sz="2400" b="1" dirty="0"/>
              <a:t>P. Armando Santoro </a:t>
            </a:r>
            <a:r>
              <a:rPr lang="it-IT" sz="2400" b="1" dirty="0" err="1"/>
              <a:t>omv</a:t>
            </a:r>
            <a:endParaRPr lang="it-IT" sz="2400" b="1" dirty="0"/>
          </a:p>
        </p:txBody>
      </p:sp>
      <p:sp>
        <p:nvSpPr>
          <p:cNvPr id="9" name="Titolo 2">
            <a:extLst>
              <a:ext uri="{FF2B5EF4-FFF2-40B4-BE49-F238E27FC236}">
                <a16:creationId xmlns:a16="http://schemas.microsoft.com/office/drawing/2014/main" id="{9EE8584E-A74C-9D44-8C86-A785624C9456}"/>
              </a:ext>
            </a:extLst>
          </p:cNvPr>
          <p:cNvSpPr txBox="1"/>
          <p:nvPr/>
        </p:nvSpPr>
        <p:spPr>
          <a:xfrm>
            <a:off x="3800520" y="593280"/>
            <a:ext cx="5169600" cy="1779840"/>
          </a:xfrm>
          <a:prstGeom prst="rect">
            <a:avLst/>
          </a:prstGeom>
          <a:noFill/>
          <a:ln w="0">
            <a:noFill/>
          </a:ln>
        </p:spPr>
        <p:txBody>
          <a:bodyPr anchor="b">
            <a:normAutofit fontScale="88000" lnSpcReduction="10000"/>
          </a:bodyPr>
          <a:lstStyle/>
          <a:p>
            <a:pPr algn="ctr">
              <a:lnSpc>
                <a:spcPct val="100000"/>
              </a:lnSpc>
            </a:pPr>
            <a:r>
              <a:rPr lang="it-IT" sz="4400" b="0" strike="noStrike" spc="-1" dirty="0">
                <a:solidFill>
                  <a:srgbClr val="202AC0"/>
                </a:solidFill>
                <a:latin typeface="Candara"/>
              </a:rPr>
              <a:t>DOMENICHE IN AMICIZIA E GIOIA</a:t>
            </a:r>
            <a:br>
              <a:rPr dirty="0">
                <a:solidFill>
                  <a:srgbClr val="202AC0"/>
                </a:solidFill>
              </a:rPr>
            </a:br>
            <a:r>
              <a:rPr lang="it-IT" sz="4400" b="0" strike="noStrike" spc="-1" dirty="0">
                <a:solidFill>
                  <a:srgbClr val="202AC0"/>
                </a:solidFill>
                <a:latin typeface="Candara"/>
              </a:rPr>
              <a:t>NEL SIGNORE</a:t>
            </a:r>
            <a:endParaRPr lang="en-US" sz="4400" b="0" strike="noStrike" spc="-1" dirty="0">
              <a:solidFill>
                <a:srgbClr val="202AC0"/>
              </a:solidFill>
              <a:latin typeface="Candara"/>
            </a:endParaRPr>
          </a:p>
        </p:txBody>
      </p:sp>
      <p:pic>
        <p:nvPicPr>
          <p:cNvPr id="10" name="Immagine 9">
            <a:extLst>
              <a:ext uri="{FF2B5EF4-FFF2-40B4-BE49-F238E27FC236}">
                <a16:creationId xmlns:a16="http://schemas.microsoft.com/office/drawing/2014/main" id="{73058734-A8C0-764E-B50C-3FEBD50EC0C8}"/>
              </a:ext>
            </a:extLst>
          </p:cNvPr>
          <p:cNvPicPr/>
          <p:nvPr/>
        </p:nvPicPr>
        <p:blipFill>
          <a:blip r:embed="rId2"/>
          <a:stretch/>
        </p:blipFill>
        <p:spPr>
          <a:xfrm>
            <a:off x="286560" y="298080"/>
            <a:ext cx="3432600" cy="2428560"/>
          </a:xfrm>
          <a:prstGeom prst="rect">
            <a:avLst/>
          </a:prstGeom>
          <a:ln w="0">
            <a:noFill/>
          </a:ln>
        </p:spPr>
      </p:pic>
      <p:sp>
        <p:nvSpPr>
          <p:cNvPr id="11" name="Titolo 2">
            <a:extLst>
              <a:ext uri="{FF2B5EF4-FFF2-40B4-BE49-F238E27FC236}">
                <a16:creationId xmlns:a16="http://schemas.microsoft.com/office/drawing/2014/main" id="{2B16D25B-635A-654D-9208-60ADF8837274}"/>
              </a:ext>
            </a:extLst>
          </p:cNvPr>
          <p:cNvSpPr/>
          <p:nvPr/>
        </p:nvSpPr>
        <p:spPr>
          <a:xfrm>
            <a:off x="0" y="3556981"/>
            <a:ext cx="6734160" cy="1855800"/>
          </a:xfrm>
          <a:prstGeom prst="rect">
            <a:avLst/>
          </a:prstGeom>
          <a:noFill/>
          <a:ln w="0">
            <a:noFill/>
          </a:ln>
        </p:spPr>
        <p:style>
          <a:lnRef idx="0">
            <a:scrgbClr r="0" g="0" b="0"/>
          </a:lnRef>
          <a:fillRef idx="0">
            <a:scrgbClr r="0" g="0" b="0"/>
          </a:fillRef>
          <a:effectRef idx="0">
            <a:scrgbClr r="0" g="0" b="0"/>
          </a:effectRef>
          <a:fontRef idx="minor"/>
        </p:style>
        <p:txBody>
          <a:bodyPr anchor="b">
            <a:noAutofit/>
          </a:bodyPr>
          <a:lstStyle/>
          <a:p>
            <a:pPr algn="ctr">
              <a:lnSpc>
                <a:spcPct val="100000"/>
              </a:lnSpc>
            </a:pPr>
            <a:r>
              <a:rPr lang="it-IT" sz="4000" b="0" strike="noStrike" cap="small" spc="-1" dirty="0">
                <a:solidFill>
                  <a:srgbClr val="202AC0"/>
                </a:solidFill>
                <a:latin typeface="Candara"/>
              </a:rPr>
              <a:t>IL VANGELO DI </a:t>
            </a:r>
            <a:r>
              <a:rPr lang="it-IT" sz="4000" cap="small" spc="-1" dirty="0">
                <a:solidFill>
                  <a:srgbClr val="202AC0"/>
                </a:solidFill>
                <a:latin typeface="Candara"/>
              </a:rPr>
              <a:t>GIOVANNI</a:t>
            </a:r>
            <a:r>
              <a:rPr lang="it-IT" sz="4000" b="0" strike="noStrike" cap="small" spc="-1" dirty="0">
                <a:solidFill>
                  <a:srgbClr val="202AC0"/>
                </a:solidFill>
                <a:latin typeface="Candara"/>
              </a:rPr>
              <a:t>/</a:t>
            </a:r>
            <a:r>
              <a:rPr lang="it-IT" sz="4000" cap="small" spc="-1" dirty="0">
                <a:solidFill>
                  <a:srgbClr val="202AC0"/>
                </a:solidFill>
                <a:latin typeface="Candara"/>
              </a:rPr>
              <a:t>1</a:t>
            </a:r>
            <a:endParaRPr lang="it-IT" sz="4000" b="0" strike="noStrike" cap="small" spc="-1" dirty="0">
              <a:solidFill>
                <a:srgbClr val="202AC0"/>
              </a:solidFill>
              <a:latin typeface="Candara"/>
            </a:endParaRPr>
          </a:p>
          <a:p>
            <a:pPr algn="ctr">
              <a:lnSpc>
                <a:spcPct val="100000"/>
              </a:lnSpc>
            </a:pPr>
            <a:r>
              <a:rPr lang="it-IT" sz="3600" b="1" cap="small" spc="-1" dirty="0">
                <a:solidFill>
                  <a:srgbClr val="FF0000"/>
                </a:solidFill>
                <a:latin typeface="Candara"/>
              </a:rPr>
              <a:t>INTRODUZIONE</a:t>
            </a:r>
            <a:br>
              <a:rPr dirty="0">
                <a:solidFill>
                  <a:srgbClr val="202AC0"/>
                </a:solidFill>
              </a:rPr>
            </a:br>
            <a:endParaRPr lang="it-IT" sz="4000" b="0" strike="noStrike" spc="-1" dirty="0">
              <a:solidFill>
                <a:srgbClr val="202AC0"/>
              </a:solidFill>
              <a:latin typeface="Arial"/>
            </a:endParaRPr>
          </a:p>
        </p:txBody>
      </p:sp>
      <p:pic>
        <p:nvPicPr>
          <p:cNvPr id="2" name="Immagine 1">
            <a:extLst>
              <a:ext uri="{FF2B5EF4-FFF2-40B4-BE49-F238E27FC236}">
                <a16:creationId xmlns:a16="http://schemas.microsoft.com/office/drawing/2014/main" id="{54F28357-54EC-3595-8635-151A3FC2F589}"/>
              </a:ext>
            </a:extLst>
          </p:cNvPr>
          <p:cNvPicPr>
            <a:picLocks noChangeAspect="1"/>
          </p:cNvPicPr>
          <p:nvPr/>
        </p:nvPicPr>
        <p:blipFill>
          <a:blip r:embed="rId3"/>
          <a:stretch>
            <a:fillRect/>
          </a:stretch>
        </p:blipFill>
        <p:spPr>
          <a:xfrm>
            <a:off x="6734160" y="2612571"/>
            <a:ext cx="1960616" cy="3165231"/>
          </a:xfrm>
          <a:prstGeom prst="rect">
            <a:avLst/>
          </a:prstGeom>
        </p:spPr>
      </p:pic>
    </p:spTree>
    <p:extLst>
      <p:ext uri="{BB962C8B-B14F-4D97-AF65-F5344CB8AC3E}">
        <p14:creationId xmlns:p14="http://schemas.microsoft.com/office/powerpoint/2010/main" val="323203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36B9819-6FBE-C141-A522-3DAB663E37FC}"/>
              </a:ext>
            </a:extLst>
          </p:cNvPr>
          <p:cNvSpPr txBox="1"/>
          <p:nvPr/>
        </p:nvSpPr>
        <p:spPr>
          <a:xfrm>
            <a:off x="212943" y="263046"/>
            <a:ext cx="375779" cy="523220"/>
          </a:xfrm>
          <a:prstGeom prst="rect">
            <a:avLst/>
          </a:prstGeom>
          <a:noFill/>
        </p:spPr>
        <p:txBody>
          <a:bodyPr wrap="square" rtlCol="0">
            <a:spAutoFit/>
          </a:bodyPr>
          <a:lstStyle/>
          <a:p>
            <a:fld id="{1723824B-71E3-394C-89F8-A9C78131DC9A}" type="slidenum">
              <a:rPr lang="it-IT" sz="2800" smtClean="0">
                <a:solidFill>
                  <a:schemeClr val="bg1"/>
                </a:solidFill>
              </a:rPr>
              <a:t>3</a:t>
            </a:fld>
            <a:endParaRPr lang="it-IT" sz="2800" dirty="0">
              <a:solidFill>
                <a:schemeClr val="bg1"/>
              </a:solidFill>
            </a:endParaRPr>
          </a:p>
        </p:txBody>
      </p:sp>
      <p:sp>
        <p:nvSpPr>
          <p:cNvPr id="10" name="CasellaDiTesto 9">
            <a:extLst>
              <a:ext uri="{FF2B5EF4-FFF2-40B4-BE49-F238E27FC236}">
                <a16:creationId xmlns:a16="http://schemas.microsoft.com/office/drawing/2014/main" id="{CF131B75-8B3C-724D-9E6E-B363BCCB030B}"/>
              </a:ext>
            </a:extLst>
          </p:cNvPr>
          <p:cNvSpPr txBox="1"/>
          <p:nvPr/>
        </p:nvSpPr>
        <p:spPr>
          <a:xfrm>
            <a:off x="5647174" y="359120"/>
            <a:ext cx="2421651" cy="646331"/>
          </a:xfrm>
          <a:prstGeom prst="rect">
            <a:avLst/>
          </a:prstGeom>
          <a:noFill/>
        </p:spPr>
        <p:txBody>
          <a:bodyPr wrap="square" rtlCol="0">
            <a:spAutoFit/>
          </a:bodyPr>
          <a:lstStyle/>
          <a:p>
            <a:pPr algn="r"/>
            <a:r>
              <a:rPr lang="it-IT" sz="3600" b="1" dirty="0">
                <a:solidFill>
                  <a:schemeClr val="bg1"/>
                </a:solidFill>
                <a:highlight>
                  <a:srgbClr val="FF0000"/>
                </a:highlight>
              </a:rPr>
              <a:t>PREMESSA</a:t>
            </a:r>
          </a:p>
        </p:txBody>
      </p:sp>
      <p:pic>
        <p:nvPicPr>
          <p:cNvPr id="5" name="Immagine 4">
            <a:extLst>
              <a:ext uri="{FF2B5EF4-FFF2-40B4-BE49-F238E27FC236}">
                <a16:creationId xmlns:a16="http://schemas.microsoft.com/office/drawing/2014/main" id="{0F72D73C-147A-7F0A-7208-478173B3BB30}"/>
              </a:ext>
            </a:extLst>
          </p:cNvPr>
          <p:cNvPicPr>
            <a:picLocks noChangeAspect="1"/>
          </p:cNvPicPr>
          <p:nvPr/>
        </p:nvPicPr>
        <p:blipFill>
          <a:blip r:embed="rId2"/>
          <a:stretch>
            <a:fillRect/>
          </a:stretch>
        </p:blipFill>
        <p:spPr>
          <a:xfrm>
            <a:off x="8232483" y="263047"/>
            <a:ext cx="658654" cy="1063336"/>
          </a:xfrm>
          <a:prstGeom prst="rect">
            <a:avLst/>
          </a:prstGeom>
        </p:spPr>
      </p:pic>
      <p:sp>
        <p:nvSpPr>
          <p:cNvPr id="16" name="CasellaDiTesto 15">
            <a:extLst>
              <a:ext uri="{FF2B5EF4-FFF2-40B4-BE49-F238E27FC236}">
                <a16:creationId xmlns:a16="http://schemas.microsoft.com/office/drawing/2014/main" id="{82944581-5372-D573-7362-A30B5BA0A6F1}"/>
              </a:ext>
            </a:extLst>
          </p:cNvPr>
          <p:cNvSpPr txBox="1"/>
          <p:nvPr/>
        </p:nvSpPr>
        <p:spPr>
          <a:xfrm>
            <a:off x="397972" y="1005451"/>
            <a:ext cx="8493165" cy="5796459"/>
          </a:xfrm>
          <a:prstGeom prst="rect">
            <a:avLst/>
          </a:prstGeom>
          <a:noFill/>
        </p:spPr>
        <p:txBody>
          <a:bodyPr wrap="square">
            <a:spAutoFit/>
          </a:bodyPr>
          <a:lstStyle/>
          <a:p>
            <a:pPr marL="0" marR="0" algn="just">
              <a:spcAft>
                <a:spcPts val="375"/>
              </a:spcAft>
              <a:buNone/>
            </a:pPr>
            <a:r>
              <a:rPr lang="it-IT" sz="2800" dirty="0">
                <a:solidFill>
                  <a:schemeClr val="tx1"/>
                </a:solidFill>
                <a:effectLst/>
                <a:latin typeface="+mn-lt"/>
              </a:rPr>
              <a:t>Quest’anno, dopo aver</a:t>
            </a:r>
          </a:p>
          <a:p>
            <a:pPr marL="0" marR="0" algn="just">
              <a:spcAft>
                <a:spcPts val="375"/>
              </a:spcAft>
              <a:buNone/>
            </a:pPr>
            <a:r>
              <a:rPr lang="it-IT" sz="2800" dirty="0">
                <a:solidFill>
                  <a:schemeClr val="tx1"/>
                </a:solidFill>
                <a:effectLst/>
                <a:latin typeface="+mn-lt"/>
              </a:rPr>
              <a:t>parlato negli anni precedenti del </a:t>
            </a:r>
            <a:r>
              <a:rPr lang="it-IT" sz="2800" b="1" dirty="0">
                <a:solidFill>
                  <a:schemeClr val="tx1"/>
                </a:solidFill>
                <a:effectLst/>
                <a:latin typeface="+mn-lt"/>
              </a:rPr>
              <a:t>Vangelo di Marco, di Luca e di Matteo</a:t>
            </a:r>
            <a:r>
              <a:rPr lang="it-IT" sz="2800" dirty="0">
                <a:solidFill>
                  <a:schemeClr val="tx1"/>
                </a:solidFill>
                <a:effectLst/>
                <a:latin typeface="+mn-lt"/>
              </a:rPr>
              <a:t>, concludiamo questa tematica dei Vangeli presentando </a:t>
            </a:r>
            <a:r>
              <a:rPr lang="it-IT" sz="2800" dirty="0">
                <a:solidFill>
                  <a:schemeClr val="tx1"/>
                </a:solidFill>
                <a:effectLst/>
                <a:highlight>
                  <a:srgbClr val="00FFFF"/>
                </a:highlight>
                <a:latin typeface="+mn-lt"/>
              </a:rPr>
              <a:t>il </a:t>
            </a:r>
            <a:r>
              <a:rPr lang="it-IT" sz="2800" b="1" dirty="0">
                <a:solidFill>
                  <a:schemeClr val="tx1"/>
                </a:solidFill>
                <a:effectLst/>
                <a:highlight>
                  <a:srgbClr val="00FFFF"/>
                </a:highlight>
                <a:latin typeface="+mn-lt"/>
              </a:rPr>
              <a:t>Vangelo di Giovanni</a:t>
            </a:r>
            <a:r>
              <a:rPr lang="it-IT" sz="2800" dirty="0">
                <a:solidFill>
                  <a:schemeClr val="tx1"/>
                </a:solidFill>
                <a:effectLst/>
                <a:latin typeface="+mn-lt"/>
              </a:rPr>
              <a:t>. </a:t>
            </a:r>
          </a:p>
          <a:p>
            <a:pPr marL="0" marR="0">
              <a:spcAft>
                <a:spcPts val="375"/>
              </a:spcAft>
              <a:buNone/>
            </a:pPr>
            <a:r>
              <a:rPr lang="it-IT" sz="2800" dirty="0">
                <a:solidFill>
                  <a:schemeClr val="tx1"/>
                </a:solidFill>
                <a:effectLst/>
                <a:latin typeface="+mn-lt"/>
              </a:rPr>
              <a:t>Ogni evangelista ci presenta Gesù attraverso una sua luce particolare, quasi come i quattro Vangeli fossero quattro foto dello stesso </a:t>
            </a:r>
            <a:br>
              <a:rPr lang="it-IT" sz="2800" dirty="0">
                <a:solidFill>
                  <a:schemeClr val="tx1"/>
                </a:solidFill>
                <a:effectLst/>
                <a:latin typeface="+mn-lt"/>
              </a:rPr>
            </a:br>
            <a:r>
              <a:rPr lang="it-IT" sz="2800" dirty="0">
                <a:solidFill>
                  <a:schemeClr val="tx1"/>
                </a:solidFill>
                <a:effectLst/>
                <a:latin typeface="+mn-lt"/>
              </a:rPr>
              <a:t>Gesù, ma scattate da diverse </a:t>
            </a:r>
            <a:br>
              <a:rPr lang="it-IT" sz="2800" dirty="0">
                <a:solidFill>
                  <a:schemeClr val="tx1"/>
                </a:solidFill>
                <a:effectLst/>
                <a:latin typeface="+mn-lt"/>
              </a:rPr>
            </a:br>
            <a:r>
              <a:rPr lang="it-IT" sz="2800" dirty="0">
                <a:solidFill>
                  <a:schemeClr val="tx1"/>
                </a:solidFill>
                <a:effectLst/>
                <a:latin typeface="+mn-lt"/>
              </a:rPr>
              <a:t>posizioni, </a:t>
            </a:r>
            <a:r>
              <a:rPr lang="it-IT" sz="2800" b="1" dirty="0">
                <a:solidFill>
                  <a:srgbClr val="202AC0"/>
                </a:solidFill>
                <a:effectLst/>
                <a:latin typeface="+mn-lt"/>
              </a:rPr>
              <a:t>ciascun evangelista </a:t>
            </a:r>
            <a:br>
              <a:rPr lang="it-IT" sz="2800" b="1" dirty="0">
                <a:solidFill>
                  <a:srgbClr val="202AC0"/>
                </a:solidFill>
                <a:effectLst/>
                <a:latin typeface="+mn-lt"/>
              </a:rPr>
            </a:br>
            <a:r>
              <a:rPr lang="it-IT" sz="2800" b="1" dirty="0">
                <a:solidFill>
                  <a:srgbClr val="202AC0"/>
                </a:solidFill>
                <a:effectLst/>
                <a:latin typeface="+mn-lt"/>
              </a:rPr>
              <a:t>voleva farci vedere, in partico-</a:t>
            </a:r>
            <a:br>
              <a:rPr lang="it-IT" sz="2800" b="1" dirty="0">
                <a:solidFill>
                  <a:srgbClr val="202AC0"/>
                </a:solidFill>
                <a:effectLst/>
                <a:latin typeface="+mn-lt"/>
              </a:rPr>
            </a:br>
            <a:r>
              <a:rPr lang="it-IT" sz="2800" b="1" dirty="0">
                <a:solidFill>
                  <a:srgbClr val="202AC0"/>
                </a:solidFill>
                <a:effectLst/>
                <a:latin typeface="+mn-lt"/>
              </a:rPr>
              <a:t>lare qualcosa che, secondo lui, </a:t>
            </a:r>
            <a:br>
              <a:rPr lang="it-IT" sz="2800" b="1" dirty="0">
                <a:solidFill>
                  <a:srgbClr val="202AC0"/>
                </a:solidFill>
                <a:effectLst/>
                <a:latin typeface="+mn-lt"/>
              </a:rPr>
            </a:br>
            <a:r>
              <a:rPr lang="it-IT" sz="2800" b="1" dirty="0">
                <a:solidFill>
                  <a:srgbClr val="202AC0"/>
                </a:solidFill>
                <a:effectLst/>
                <a:latin typeface="+mn-lt"/>
              </a:rPr>
              <a:t>era importante che </a:t>
            </a:r>
            <a:br>
              <a:rPr lang="it-IT" sz="2800" b="1" dirty="0">
                <a:solidFill>
                  <a:srgbClr val="202AC0"/>
                </a:solidFill>
                <a:effectLst/>
                <a:latin typeface="+mn-lt"/>
              </a:rPr>
            </a:br>
            <a:r>
              <a:rPr lang="it-IT" sz="2800" b="1" dirty="0">
                <a:solidFill>
                  <a:srgbClr val="202AC0"/>
                </a:solidFill>
                <a:effectLst/>
                <a:latin typeface="+mn-lt"/>
              </a:rPr>
              <a:t>conoscessimo e capissimo:</a:t>
            </a:r>
            <a:endParaRPr lang="it-IT" sz="2800" b="1" dirty="0">
              <a:solidFill>
                <a:srgbClr val="202AC0"/>
              </a:solidFill>
              <a:effectLst/>
              <a:latin typeface="Times"/>
            </a:endParaRPr>
          </a:p>
        </p:txBody>
      </p:sp>
      <p:pic>
        <p:nvPicPr>
          <p:cNvPr id="17" name="Immagine 16" descr="Fotografo Con Macchina Fotografica in Legno Vintage Sotto Un Mantello Scuro, Che Fotografa Clienti, Artefatto, Antichità, Rarità Immagine Stock - Immagine di scuro, telaio: 117676713">
            <a:extLst>
              <a:ext uri="{FF2B5EF4-FFF2-40B4-BE49-F238E27FC236}">
                <a16:creationId xmlns:a16="http://schemas.microsoft.com/office/drawing/2014/main" id="{A237AC1D-F8F5-23BE-730D-4C21B4091373}"/>
              </a:ext>
            </a:extLst>
          </p:cNvPr>
          <p:cNvPicPr>
            <a:picLocks noChangeAspect="1"/>
          </p:cNvPicPr>
          <p:nvPr/>
        </p:nvPicPr>
        <p:blipFill>
          <a:blip r:embed="rId3"/>
          <a:stretch>
            <a:fillRect/>
          </a:stretch>
        </p:blipFill>
        <p:spPr>
          <a:xfrm>
            <a:off x="5183845" y="4049159"/>
            <a:ext cx="3818691" cy="2545794"/>
          </a:xfrm>
          <a:prstGeom prst="rect">
            <a:avLst/>
          </a:prstGeom>
        </p:spPr>
      </p:pic>
    </p:spTree>
    <p:extLst>
      <p:ext uri="{BB962C8B-B14F-4D97-AF65-F5344CB8AC3E}">
        <p14:creationId xmlns:p14="http://schemas.microsoft.com/office/powerpoint/2010/main" val="13021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DFCD1-0C39-0648-5483-BFA2585BC568}"/>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D3B29CFE-5137-29B0-7BCF-485EB04160CB}"/>
              </a:ext>
            </a:extLst>
          </p:cNvPr>
          <p:cNvSpPr txBox="1"/>
          <p:nvPr/>
        </p:nvSpPr>
        <p:spPr>
          <a:xfrm>
            <a:off x="212943" y="263046"/>
            <a:ext cx="375779" cy="523220"/>
          </a:xfrm>
          <a:prstGeom prst="rect">
            <a:avLst/>
          </a:prstGeom>
          <a:noFill/>
        </p:spPr>
        <p:txBody>
          <a:bodyPr wrap="square" rtlCol="0">
            <a:spAutoFit/>
          </a:bodyPr>
          <a:lstStyle/>
          <a:p>
            <a:fld id="{1723824B-71E3-394C-89F8-A9C78131DC9A}" type="slidenum">
              <a:rPr lang="it-IT" sz="2800" smtClean="0">
                <a:solidFill>
                  <a:schemeClr val="bg1"/>
                </a:solidFill>
              </a:rPr>
              <a:t>4</a:t>
            </a:fld>
            <a:endParaRPr lang="it-IT" sz="2800" dirty="0">
              <a:solidFill>
                <a:schemeClr val="bg1"/>
              </a:solidFill>
            </a:endParaRPr>
          </a:p>
        </p:txBody>
      </p:sp>
      <p:sp>
        <p:nvSpPr>
          <p:cNvPr id="10" name="CasellaDiTesto 9">
            <a:extLst>
              <a:ext uri="{FF2B5EF4-FFF2-40B4-BE49-F238E27FC236}">
                <a16:creationId xmlns:a16="http://schemas.microsoft.com/office/drawing/2014/main" id="{F082C104-C30B-FABE-A651-DCEB280E8F87}"/>
              </a:ext>
            </a:extLst>
          </p:cNvPr>
          <p:cNvSpPr txBox="1"/>
          <p:nvPr/>
        </p:nvSpPr>
        <p:spPr>
          <a:xfrm>
            <a:off x="4903596" y="359120"/>
            <a:ext cx="3165229" cy="646331"/>
          </a:xfrm>
          <a:prstGeom prst="rect">
            <a:avLst/>
          </a:prstGeom>
          <a:solidFill>
            <a:schemeClr val="bg2"/>
          </a:solidFill>
        </p:spPr>
        <p:txBody>
          <a:bodyPr wrap="square" rtlCol="0">
            <a:spAutoFit/>
          </a:bodyPr>
          <a:lstStyle/>
          <a:p>
            <a:pPr algn="r"/>
            <a:r>
              <a:rPr lang="it-IT" sz="3600" b="1" dirty="0">
                <a:solidFill>
                  <a:srgbClr val="202AC0"/>
                </a:solidFill>
              </a:rPr>
              <a:t>4 FOTOGRAFIE</a:t>
            </a:r>
          </a:p>
        </p:txBody>
      </p:sp>
      <p:pic>
        <p:nvPicPr>
          <p:cNvPr id="5" name="Immagine 4">
            <a:extLst>
              <a:ext uri="{FF2B5EF4-FFF2-40B4-BE49-F238E27FC236}">
                <a16:creationId xmlns:a16="http://schemas.microsoft.com/office/drawing/2014/main" id="{640051EA-75F9-DFBD-38C8-6872FE867BC2}"/>
              </a:ext>
            </a:extLst>
          </p:cNvPr>
          <p:cNvPicPr>
            <a:picLocks noChangeAspect="1"/>
          </p:cNvPicPr>
          <p:nvPr/>
        </p:nvPicPr>
        <p:blipFill>
          <a:blip r:embed="rId2"/>
          <a:stretch>
            <a:fillRect/>
          </a:stretch>
        </p:blipFill>
        <p:spPr>
          <a:xfrm>
            <a:off x="8232483" y="263047"/>
            <a:ext cx="658654" cy="1063336"/>
          </a:xfrm>
          <a:prstGeom prst="rect">
            <a:avLst/>
          </a:prstGeom>
        </p:spPr>
      </p:pic>
      <p:pic>
        <p:nvPicPr>
          <p:cNvPr id="17" name="Immagine 16" descr="Fotografo Con Macchina Fotografica in Legno Vintage Sotto Un Mantello Scuro, Che Fotografa Clienti, Artefatto, Antichità, Rarità Immagine Stock - Immagine di scuro, telaio: 117676713">
            <a:extLst>
              <a:ext uri="{FF2B5EF4-FFF2-40B4-BE49-F238E27FC236}">
                <a16:creationId xmlns:a16="http://schemas.microsoft.com/office/drawing/2014/main" id="{FB74E5C1-7FF1-A35C-55C2-4C9541143B6B}"/>
              </a:ext>
            </a:extLst>
          </p:cNvPr>
          <p:cNvPicPr>
            <a:picLocks noChangeAspect="1"/>
          </p:cNvPicPr>
          <p:nvPr/>
        </p:nvPicPr>
        <p:blipFill>
          <a:blip r:embed="rId3"/>
          <a:stretch>
            <a:fillRect/>
          </a:stretch>
        </p:blipFill>
        <p:spPr>
          <a:xfrm>
            <a:off x="3852223" y="1218015"/>
            <a:ext cx="1595006" cy="1063337"/>
          </a:xfrm>
          <a:prstGeom prst="rect">
            <a:avLst/>
          </a:prstGeom>
        </p:spPr>
      </p:pic>
      <p:pic>
        <p:nvPicPr>
          <p:cNvPr id="6" name="Immagine 5" descr="Fotografo Con Macchina Fotografica in Legno Vintage Sotto Un Mantello Scuro, Che Fotografa Clienti, Artefatto, Antichità, Rarità Immagine Stock - Immagine di scuro, telaio: 117676713">
            <a:extLst>
              <a:ext uri="{FF2B5EF4-FFF2-40B4-BE49-F238E27FC236}">
                <a16:creationId xmlns:a16="http://schemas.microsoft.com/office/drawing/2014/main" id="{1BB62D31-C30A-18AB-30E2-1583627B5CF6}"/>
              </a:ext>
            </a:extLst>
          </p:cNvPr>
          <p:cNvPicPr>
            <a:picLocks noChangeAspect="1"/>
          </p:cNvPicPr>
          <p:nvPr/>
        </p:nvPicPr>
        <p:blipFill>
          <a:blip r:embed="rId3"/>
          <a:stretch>
            <a:fillRect/>
          </a:stretch>
        </p:blipFill>
        <p:spPr>
          <a:xfrm rot="10408867">
            <a:off x="3869505" y="5660256"/>
            <a:ext cx="1660589" cy="1107059"/>
          </a:xfrm>
          <a:prstGeom prst="rect">
            <a:avLst/>
          </a:prstGeom>
          <a:scene3d>
            <a:camera prst="isometricOffAxis2Left"/>
            <a:lightRig rig="threePt" dir="t"/>
          </a:scene3d>
        </p:spPr>
      </p:pic>
      <p:pic>
        <p:nvPicPr>
          <p:cNvPr id="7" name="Immagine 6" descr="Fotografo Con Macchina Fotografica in Legno Vintage Sotto Un Mantello Scuro, Che Fotografa Clienti, Artefatto, Antichità, Rarità Immagine Stock - Immagine di scuro, telaio: 117676713">
            <a:extLst>
              <a:ext uri="{FF2B5EF4-FFF2-40B4-BE49-F238E27FC236}">
                <a16:creationId xmlns:a16="http://schemas.microsoft.com/office/drawing/2014/main" id="{D44527DA-6F2C-790F-530B-4D5C832484C4}"/>
              </a:ext>
            </a:extLst>
          </p:cNvPr>
          <p:cNvPicPr>
            <a:picLocks noChangeAspect="1"/>
          </p:cNvPicPr>
          <p:nvPr/>
        </p:nvPicPr>
        <p:blipFill>
          <a:blip r:embed="rId3"/>
          <a:stretch>
            <a:fillRect/>
          </a:stretch>
        </p:blipFill>
        <p:spPr>
          <a:xfrm rot="5400000">
            <a:off x="6722267" y="3007115"/>
            <a:ext cx="2207451" cy="1471634"/>
          </a:xfrm>
          <a:prstGeom prst="rect">
            <a:avLst/>
          </a:prstGeom>
          <a:scene3d>
            <a:camera prst="isometricOffAxis1Left"/>
            <a:lightRig rig="threePt" dir="t"/>
          </a:scene3d>
        </p:spPr>
      </p:pic>
      <p:pic>
        <p:nvPicPr>
          <p:cNvPr id="8" name="Immagine 7" descr="Fotografo Con Macchina Fotografica in Legno Vintage Sotto Un Mantello Scuro, Che Fotografa Clienti, Artefatto, Antichità, Rarità Immagine Stock - Immagine di scuro, telaio: 117676713">
            <a:extLst>
              <a:ext uri="{FF2B5EF4-FFF2-40B4-BE49-F238E27FC236}">
                <a16:creationId xmlns:a16="http://schemas.microsoft.com/office/drawing/2014/main" id="{317BE3D3-303B-62C5-3BE0-7CA5CEA0A369}"/>
              </a:ext>
            </a:extLst>
          </p:cNvPr>
          <p:cNvPicPr>
            <a:picLocks noChangeAspect="1"/>
          </p:cNvPicPr>
          <p:nvPr/>
        </p:nvPicPr>
        <p:blipFill>
          <a:blip r:embed="rId3"/>
          <a:stretch>
            <a:fillRect/>
          </a:stretch>
        </p:blipFill>
        <p:spPr>
          <a:xfrm rot="16200000" flipH="1">
            <a:off x="64353" y="3020232"/>
            <a:ext cx="2286153" cy="1524102"/>
          </a:xfrm>
          <a:prstGeom prst="rect">
            <a:avLst/>
          </a:prstGeom>
          <a:scene3d>
            <a:camera prst="isometricOffAxis1Left"/>
            <a:lightRig rig="threePt" dir="t"/>
          </a:scene3d>
        </p:spPr>
      </p:pic>
      <p:pic>
        <p:nvPicPr>
          <p:cNvPr id="11" name="Immagine 10" descr="Scopri 27 Pantocrator del Sinai e idee su icone ortodosse | gesù cristo, lume, arte religiosa e molto altro">
            <a:extLst>
              <a:ext uri="{FF2B5EF4-FFF2-40B4-BE49-F238E27FC236}">
                <a16:creationId xmlns:a16="http://schemas.microsoft.com/office/drawing/2014/main" id="{EC8B251B-33DE-30EF-A7C7-FFE7186AD8FE}"/>
              </a:ext>
            </a:extLst>
          </p:cNvPr>
          <p:cNvPicPr>
            <a:picLocks noChangeAspect="1"/>
          </p:cNvPicPr>
          <p:nvPr/>
        </p:nvPicPr>
        <p:blipFill>
          <a:blip r:embed="rId4"/>
          <a:stretch>
            <a:fillRect/>
          </a:stretch>
        </p:blipFill>
        <p:spPr>
          <a:xfrm>
            <a:off x="3609721" y="2563765"/>
            <a:ext cx="2080010" cy="2873234"/>
          </a:xfrm>
          <a:prstGeom prst="rect">
            <a:avLst/>
          </a:prstGeom>
        </p:spPr>
      </p:pic>
      <p:sp>
        <p:nvSpPr>
          <p:cNvPr id="12" name="CasellaDiTesto 11">
            <a:extLst>
              <a:ext uri="{FF2B5EF4-FFF2-40B4-BE49-F238E27FC236}">
                <a16:creationId xmlns:a16="http://schemas.microsoft.com/office/drawing/2014/main" id="{3014F51D-4005-BC4F-417D-F2F2D055102E}"/>
              </a:ext>
            </a:extLst>
          </p:cNvPr>
          <p:cNvSpPr txBox="1"/>
          <p:nvPr/>
        </p:nvSpPr>
        <p:spPr>
          <a:xfrm>
            <a:off x="2175388" y="1218015"/>
            <a:ext cx="1595006" cy="523220"/>
          </a:xfrm>
          <a:prstGeom prst="rect">
            <a:avLst/>
          </a:prstGeom>
          <a:solidFill>
            <a:srgbClr val="FFFF00"/>
          </a:solidFill>
        </p:spPr>
        <p:txBody>
          <a:bodyPr wrap="square" rtlCol="0">
            <a:spAutoFit/>
          </a:bodyPr>
          <a:lstStyle/>
          <a:p>
            <a:pPr algn="ctr"/>
            <a:r>
              <a:rPr lang="it-IT" sz="2800" b="1" dirty="0"/>
              <a:t>MATTEO</a:t>
            </a:r>
          </a:p>
        </p:txBody>
      </p:sp>
      <p:sp>
        <p:nvSpPr>
          <p:cNvPr id="13" name="CasellaDiTesto 12">
            <a:extLst>
              <a:ext uri="{FF2B5EF4-FFF2-40B4-BE49-F238E27FC236}">
                <a16:creationId xmlns:a16="http://schemas.microsoft.com/office/drawing/2014/main" id="{12ECB42F-54D1-81BC-49B6-11FCFF1FAE34}"/>
              </a:ext>
            </a:extLst>
          </p:cNvPr>
          <p:cNvSpPr txBox="1"/>
          <p:nvPr/>
        </p:nvSpPr>
        <p:spPr>
          <a:xfrm>
            <a:off x="833890" y="2639206"/>
            <a:ext cx="1524103" cy="523220"/>
          </a:xfrm>
          <a:prstGeom prst="rect">
            <a:avLst/>
          </a:prstGeom>
          <a:solidFill>
            <a:srgbClr val="00B0F0"/>
          </a:solidFill>
        </p:spPr>
        <p:txBody>
          <a:bodyPr wrap="square" rtlCol="0">
            <a:spAutoFit/>
          </a:bodyPr>
          <a:lstStyle/>
          <a:p>
            <a:pPr algn="ctr"/>
            <a:r>
              <a:rPr lang="it-IT" sz="2800" b="1" dirty="0">
                <a:solidFill>
                  <a:schemeClr val="bg1"/>
                </a:solidFill>
              </a:rPr>
              <a:t>MARCO</a:t>
            </a:r>
          </a:p>
        </p:txBody>
      </p:sp>
      <p:sp>
        <p:nvSpPr>
          <p:cNvPr id="14" name="CasellaDiTesto 13">
            <a:extLst>
              <a:ext uri="{FF2B5EF4-FFF2-40B4-BE49-F238E27FC236}">
                <a16:creationId xmlns:a16="http://schemas.microsoft.com/office/drawing/2014/main" id="{83B1AACC-D1D0-F0D5-BA34-1906A30E2F9B}"/>
              </a:ext>
            </a:extLst>
          </p:cNvPr>
          <p:cNvSpPr txBox="1"/>
          <p:nvPr/>
        </p:nvSpPr>
        <p:spPr>
          <a:xfrm>
            <a:off x="7498361" y="2639206"/>
            <a:ext cx="1063449" cy="523220"/>
          </a:xfrm>
          <a:prstGeom prst="rect">
            <a:avLst/>
          </a:prstGeom>
          <a:solidFill>
            <a:srgbClr val="202AC0"/>
          </a:solidFill>
        </p:spPr>
        <p:txBody>
          <a:bodyPr wrap="square" rtlCol="0">
            <a:spAutoFit/>
          </a:bodyPr>
          <a:lstStyle/>
          <a:p>
            <a:pPr algn="ctr"/>
            <a:r>
              <a:rPr lang="it-IT" sz="2800" b="1" dirty="0">
                <a:solidFill>
                  <a:srgbClr val="FFFF00"/>
                </a:solidFill>
              </a:rPr>
              <a:t>LUCA</a:t>
            </a:r>
          </a:p>
        </p:txBody>
      </p:sp>
      <p:sp>
        <p:nvSpPr>
          <p:cNvPr id="15" name="CasellaDiTesto 14">
            <a:extLst>
              <a:ext uri="{FF2B5EF4-FFF2-40B4-BE49-F238E27FC236}">
                <a16:creationId xmlns:a16="http://schemas.microsoft.com/office/drawing/2014/main" id="{05208992-0BC5-7439-F9FF-84A6CFF7C6B3}"/>
              </a:ext>
            </a:extLst>
          </p:cNvPr>
          <p:cNvSpPr txBox="1"/>
          <p:nvPr/>
        </p:nvSpPr>
        <p:spPr>
          <a:xfrm>
            <a:off x="5587569" y="5669188"/>
            <a:ext cx="1834908" cy="523220"/>
          </a:xfrm>
          <a:prstGeom prst="rect">
            <a:avLst/>
          </a:prstGeom>
          <a:solidFill>
            <a:srgbClr val="FF0000"/>
          </a:solidFill>
        </p:spPr>
        <p:txBody>
          <a:bodyPr wrap="square" rtlCol="0">
            <a:spAutoFit/>
          </a:bodyPr>
          <a:lstStyle/>
          <a:p>
            <a:pPr algn="ctr"/>
            <a:r>
              <a:rPr lang="it-IT" sz="2800" b="1" dirty="0">
                <a:solidFill>
                  <a:schemeClr val="bg1"/>
                </a:solidFill>
              </a:rPr>
              <a:t>GIOVANNI</a:t>
            </a:r>
          </a:p>
        </p:txBody>
      </p:sp>
      <p:sp>
        <p:nvSpPr>
          <p:cNvPr id="18" name="CasellaDiTesto 17">
            <a:extLst>
              <a:ext uri="{FF2B5EF4-FFF2-40B4-BE49-F238E27FC236}">
                <a16:creationId xmlns:a16="http://schemas.microsoft.com/office/drawing/2014/main" id="{5EE66B11-4004-7F03-9EA5-4813A901B20F}"/>
              </a:ext>
            </a:extLst>
          </p:cNvPr>
          <p:cNvSpPr txBox="1"/>
          <p:nvPr/>
        </p:nvSpPr>
        <p:spPr>
          <a:xfrm>
            <a:off x="727382" y="220620"/>
            <a:ext cx="1737117" cy="461665"/>
          </a:xfrm>
          <a:prstGeom prst="rect">
            <a:avLst/>
          </a:prstGeom>
          <a:noFill/>
        </p:spPr>
        <p:txBody>
          <a:bodyPr wrap="square" rtlCol="0">
            <a:spAutoFit/>
          </a:bodyPr>
          <a:lstStyle/>
          <a:p>
            <a:pPr algn="r"/>
            <a:r>
              <a:rPr lang="it-IT" sz="2400" b="1" dirty="0">
                <a:solidFill>
                  <a:schemeClr val="bg1"/>
                </a:solidFill>
                <a:highlight>
                  <a:srgbClr val="FF0000"/>
                </a:highlight>
              </a:rPr>
              <a:t>PREMESSA</a:t>
            </a:r>
          </a:p>
        </p:txBody>
      </p:sp>
    </p:spTree>
    <p:extLst>
      <p:ext uri="{BB962C8B-B14F-4D97-AF65-F5344CB8AC3E}">
        <p14:creationId xmlns:p14="http://schemas.microsoft.com/office/powerpoint/2010/main" val="289230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par>
                                <p:cTn id="10" presetID="55"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strVal val="#ppt_w*0.70"/>
                                          </p:val>
                                        </p:tav>
                                        <p:tav tm="100000">
                                          <p:val>
                                            <p:strVal val="#ppt_w"/>
                                          </p:val>
                                        </p:tav>
                                      </p:tavLst>
                                    </p:anim>
                                    <p:anim calcmode="lin" valueType="num">
                                      <p:cBhvr>
                                        <p:cTn id="13" dur="1000" fill="hold"/>
                                        <p:tgtEl>
                                          <p:spTgt spid="17"/>
                                        </p:tgtEl>
                                        <p:attrNameLst>
                                          <p:attrName>ppt_h</p:attrName>
                                        </p:attrNameLst>
                                      </p:cBhvr>
                                      <p:tavLst>
                                        <p:tav tm="0">
                                          <p:val>
                                            <p:strVal val="#ppt_h"/>
                                          </p:val>
                                        </p:tav>
                                        <p:tav tm="100000">
                                          <p:val>
                                            <p:strVal val="#ppt_h"/>
                                          </p:val>
                                        </p:tav>
                                      </p:tavLst>
                                    </p:anim>
                                    <p:animEffect transition="in" filter="fade">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ppt_w*0.70"/>
                                          </p:val>
                                        </p:tav>
                                        <p:tav tm="100000">
                                          <p:val>
                                            <p:strVal val="#ppt_w"/>
                                          </p:val>
                                        </p:tav>
                                      </p:tavLst>
                                    </p:anim>
                                    <p:anim calcmode="lin" valueType="num">
                                      <p:cBhvr>
                                        <p:cTn id="20" dur="1000" fill="hold"/>
                                        <p:tgtEl>
                                          <p:spTgt spid="13"/>
                                        </p:tgtEl>
                                        <p:attrNameLst>
                                          <p:attrName>ppt_h</p:attrName>
                                        </p:attrNameLst>
                                      </p:cBhvr>
                                      <p:tavLst>
                                        <p:tav tm="0">
                                          <p:val>
                                            <p:strVal val="#ppt_h"/>
                                          </p:val>
                                        </p:tav>
                                        <p:tav tm="100000">
                                          <p:val>
                                            <p:strVal val="#ppt_h"/>
                                          </p:val>
                                        </p:tav>
                                      </p:tavLst>
                                    </p:anim>
                                    <p:animEffect transition="in" filter="fade">
                                      <p:cBhvr>
                                        <p:cTn id="21" dur="1000"/>
                                        <p:tgtEl>
                                          <p:spTgt spid="13"/>
                                        </p:tgtEl>
                                      </p:cBhvr>
                                    </p:animEffect>
                                  </p:childTnLst>
                                </p:cTn>
                              </p:par>
                              <p:par>
                                <p:cTn id="22" presetID="55"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strVal val="#ppt_w*0.70"/>
                                          </p:val>
                                        </p:tav>
                                        <p:tav tm="100000">
                                          <p:val>
                                            <p:strVal val="#ppt_w"/>
                                          </p:val>
                                        </p:tav>
                                      </p:tavLst>
                                    </p:anim>
                                    <p:anim calcmode="lin" valueType="num">
                                      <p:cBhvr>
                                        <p:cTn id="32" dur="1000" fill="hold"/>
                                        <p:tgtEl>
                                          <p:spTgt spid="7"/>
                                        </p:tgtEl>
                                        <p:attrNameLst>
                                          <p:attrName>ppt_h</p:attrName>
                                        </p:attrNameLst>
                                      </p:cBhvr>
                                      <p:tavLst>
                                        <p:tav tm="0">
                                          <p:val>
                                            <p:strVal val="#ppt_h"/>
                                          </p:val>
                                        </p:tav>
                                        <p:tav tm="100000">
                                          <p:val>
                                            <p:strVal val="#ppt_h"/>
                                          </p:val>
                                        </p:tav>
                                      </p:tavLst>
                                    </p:anim>
                                    <p:animEffect transition="in" filter="fade">
                                      <p:cBhvr>
                                        <p:cTn id="33" dur="1000"/>
                                        <p:tgtEl>
                                          <p:spTgt spid="7"/>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strVal val="#ppt_w*0.70"/>
                                          </p:val>
                                        </p:tav>
                                        <p:tav tm="100000">
                                          <p:val>
                                            <p:strVal val="#ppt_w"/>
                                          </p:val>
                                        </p:tav>
                                      </p:tavLst>
                                    </p:anim>
                                    <p:anim calcmode="lin" valueType="num">
                                      <p:cBhvr>
                                        <p:cTn id="37" dur="1000" fill="hold"/>
                                        <p:tgtEl>
                                          <p:spTgt spid="14"/>
                                        </p:tgtEl>
                                        <p:attrNameLst>
                                          <p:attrName>ppt_h</p:attrName>
                                        </p:attrNameLst>
                                      </p:cBhvr>
                                      <p:tavLst>
                                        <p:tav tm="0">
                                          <p:val>
                                            <p:strVal val="#ppt_h"/>
                                          </p:val>
                                        </p:tav>
                                        <p:tav tm="100000">
                                          <p:val>
                                            <p:strVal val="#ppt_h"/>
                                          </p:val>
                                        </p:tav>
                                      </p:tavLst>
                                    </p:anim>
                                    <p:animEffect transition="in" filter="fade">
                                      <p:cBhvr>
                                        <p:cTn id="38" dur="1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C3BAD-5E68-8417-D59A-17BBF3FD822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8FA72148-3487-C5B0-B2FC-E4E0B6BBED60}"/>
              </a:ext>
            </a:extLst>
          </p:cNvPr>
          <p:cNvSpPr txBox="1"/>
          <p:nvPr/>
        </p:nvSpPr>
        <p:spPr>
          <a:xfrm>
            <a:off x="212943" y="263046"/>
            <a:ext cx="375779" cy="523220"/>
          </a:xfrm>
          <a:prstGeom prst="rect">
            <a:avLst/>
          </a:prstGeom>
          <a:noFill/>
        </p:spPr>
        <p:txBody>
          <a:bodyPr wrap="square" rtlCol="0">
            <a:spAutoFit/>
          </a:bodyPr>
          <a:lstStyle/>
          <a:p>
            <a:fld id="{1723824B-71E3-394C-89F8-A9C78131DC9A}" type="slidenum">
              <a:rPr lang="it-IT" sz="2800" smtClean="0">
                <a:solidFill>
                  <a:schemeClr val="bg1"/>
                </a:solidFill>
              </a:rPr>
              <a:t>5</a:t>
            </a:fld>
            <a:endParaRPr lang="it-IT" sz="2800" dirty="0">
              <a:solidFill>
                <a:schemeClr val="bg1"/>
              </a:solidFill>
            </a:endParaRPr>
          </a:p>
        </p:txBody>
      </p:sp>
      <p:sp>
        <p:nvSpPr>
          <p:cNvPr id="10" name="CasellaDiTesto 9">
            <a:extLst>
              <a:ext uri="{FF2B5EF4-FFF2-40B4-BE49-F238E27FC236}">
                <a16:creationId xmlns:a16="http://schemas.microsoft.com/office/drawing/2014/main" id="{5A8BE133-B07C-E6F7-E84B-F8A4B49B34BB}"/>
              </a:ext>
            </a:extLst>
          </p:cNvPr>
          <p:cNvSpPr txBox="1"/>
          <p:nvPr/>
        </p:nvSpPr>
        <p:spPr>
          <a:xfrm>
            <a:off x="3969099" y="359120"/>
            <a:ext cx="4099727" cy="584775"/>
          </a:xfrm>
          <a:prstGeom prst="rect">
            <a:avLst/>
          </a:prstGeom>
          <a:solidFill>
            <a:schemeClr val="bg2"/>
          </a:solidFill>
        </p:spPr>
        <p:txBody>
          <a:bodyPr wrap="square" rtlCol="0">
            <a:spAutoFit/>
          </a:bodyPr>
          <a:lstStyle/>
          <a:p>
            <a:pPr algn="r"/>
            <a:r>
              <a:rPr lang="it-IT" sz="3200" b="1" dirty="0">
                <a:solidFill>
                  <a:srgbClr val="202AC0"/>
                </a:solidFill>
              </a:rPr>
              <a:t>VANGELO DI MATTEO</a:t>
            </a:r>
          </a:p>
        </p:txBody>
      </p:sp>
      <p:pic>
        <p:nvPicPr>
          <p:cNvPr id="5" name="Immagine 4">
            <a:extLst>
              <a:ext uri="{FF2B5EF4-FFF2-40B4-BE49-F238E27FC236}">
                <a16:creationId xmlns:a16="http://schemas.microsoft.com/office/drawing/2014/main" id="{DBC113DF-4417-FA68-8A58-D54C440E2094}"/>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E90EEB62-CDBA-5EA2-2B54-7DA37EE83A1A}"/>
              </a:ext>
            </a:extLst>
          </p:cNvPr>
          <p:cNvSpPr txBox="1"/>
          <p:nvPr/>
        </p:nvSpPr>
        <p:spPr>
          <a:xfrm>
            <a:off x="400832" y="943895"/>
            <a:ext cx="6549871" cy="5693866"/>
          </a:xfrm>
          <a:prstGeom prst="rect">
            <a:avLst/>
          </a:prstGeom>
          <a:noFill/>
        </p:spPr>
        <p:txBody>
          <a:bodyPr wrap="square">
            <a:spAutoFit/>
          </a:bodyPr>
          <a:lstStyle/>
          <a:p>
            <a:pPr marR="0" lvl="0">
              <a:spcAft>
                <a:spcPts val="375"/>
              </a:spcAft>
            </a:pPr>
            <a:r>
              <a:rPr lang="it-IT" sz="2600" dirty="0">
                <a:solidFill>
                  <a:schemeClr val="tx1"/>
                </a:solidFill>
                <a:effectLst/>
                <a:latin typeface="+mn-lt"/>
              </a:rPr>
              <a:t>Presenta Gesù </a:t>
            </a:r>
            <a:br>
              <a:rPr lang="it-IT" sz="2600" dirty="0">
                <a:solidFill>
                  <a:schemeClr val="tx1"/>
                </a:solidFill>
                <a:effectLst/>
                <a:latin typeface="+mn-lt"/>
              </a:rPr>
            </a:br>
            <a:r>
              <a:rPr lang="it-IT" sz="2600" dirty="0">
                <a:solidFill>
                  <a:schemeClr val="tx1"/>
                </a:solidFill>
                <a:effectLst/>
                <a:latin typeface="+mn-lt"/>
              </a:rPr>
              <a:t>soprattutto come il </a:t>
            </a:r>
            <a:r>
              <a:rPr lang="it-IT" sz="2600" b="1" dirty="0">
                <a:solidFill>
                  <a:schemeClr val="tx1"/>
                </a:solidFill>
                <a:effectLst/>
                <a:latin typeface="+mn-lt"/>
              </a:rPr>
              <a:t>Messia promesso a Israele</a:t>
            </a:r>
            <a:r>
              <a:rPr lang="it-IT" sz="2600" dirty="0">
                <a:solidFill>
                  <a:schemeClr val="tx1"/>
                </a:solidFill>
                <a:effectLst/>
                <a:latin typeface="+mn-lt"/>
              </a:rPr>
              <a:t> e il nuovo Mosè. Sottolinea molto il compimento delle Scritture e l'insegnamento di Gesù. È l’evangelista-catechista che, attraverso il racconto della via di Gesù cerca di presentare la dottrina che Gesù ha insegnato e struttura il suo Vangelo  attorno a cinque grandi discorsi di Gesù: </a:t>
            </a:r>
            <a:r>
              <a:rPr lang="it-IT" sz="2600" b="1" dirty="0">
                <a:solidFill>
                  <a:srgbClr val="202AC0"/>
                </a:solidFill>
                <a:effectLst/>
                <a:latin typeface="+mn-lt"/>
              </a:rPr>
              <a:t>il discorso della montagna, il discorso missionario o apostolico, il discorso delle parabole, il discorso ecclesiale o comunitario, il discorso escatologico</a:t>
            </a:r>
            <a:r>
              <a:rPr lang="it-IT" sz="2600" dirty="0">
                <a:solidFill>
                  <a:schemeClr val="tx1"/>
                </a:solidFill>
                <a:effectLst/>
                <a:latin typeface="+mn-lt"/>
              </a:rPr>
              <a:t>, cioè delle realtà ultime. </a:t>
            </a:r>
            <a:r>
              <a:rPr lang="it-IT" sz="2600" b="1" dirty="0">
                <a:solidFill>
                  <a:schemeClr val="tx1"/>
                </a:solidFill>
                <a:effectLst/>
                <a:latin typeface="+mn-lt"/>
              </a:rPr>
              <a:t>Matteo vuole convertire a Gesù Cristo gli Ebrei.</a:t>
            </a:r>
            <a:endParaRPr lang="it-IT" sz="2600" b="1" dirty="0">
              <a:solidFill>
                <a:srgbClr val="000000"/>
              </a:solidFill>
              <a:effectLst/>
              <a:latin typeface="Times"/>
            </a:endParaRPr>
          </a:p>
        </p:txBody>
      </p:sp>
      <p:pic>
        <p:nvPicPr>
          <p:cNvPr id="9" name="Immagine 8">
            <a:extLst>
              <a:ext uri="{FF2B5EF4-FFF2-40B4-BE49-F238E27FC236}">
                <a16:creationId xmlns:a16="http://schemas.microsoft.com/office/drawing/2014/main" id="{1391FE38-3469-3C64-41CC-878E4649C391}"/>
              </a:ext>
            </a:extLst>
          </p:cNvPr>
          <p:cNvPicPr>
            <a:picLocks noChangeAspect="1"/>
          </p:cNvPicPr>
          <p:nvPr/>
        </p:nvPicPr>
        <p:blipFill>
          <a:blip r:embed="rId3"/>
          <a:stretch>
            <a:fillRect/>
          </a:stretch>
        </p:blipFill>
        <p:spPr>
          <a:xfrm>
            <a:off x="6788505" y="2283817"/>
            <a:ext cx="2102632" cy="2290366"/>
          </a:xfrm>
          <a:prstGeom prst="rect">
            <a:avLst/>
          </a:prstGeom>
        </p:spPr>
      </p:pic>
    </p:spTree>
    <p:extLst>
      <p:ext uri="{BB962C8B-B14F-4D97-AF65-F5344CB8AC3E}">
        <p14:creationId xmlns:p14="http://schemas.microsoft.com/office/powerpoint/2010/main" val="3113698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B0764-58ED-B58B-6523-9F21A6A614E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FD60E47B-111C-160E-AD89-C2A11A78FF53}"/>
              </a:ext>
            </a:extLst>
          </p:cNvPr>
          <p:cNvSpPr txBox="1"/>
          <p:nvPr/>
        </p:nvSpPr>
        <p:spPr>
          <a:xfrm>
            <a:off x="212943" y="263046"/>
            <a:ext cx="375779" cy="523220"/>
          </a:xfrm>
          <a:prstGeom prst="rect">
            <a:avLst/>
          </a:prstGeom>
          <a:noFill/>
        </p:spPr>
        <p:txBody>
          <a:bodyPr wrap="square" rtlCol="0">
            <a:spAutoFit/>
          </a:bodyPr>
          <a:lstStyle/>
          <a:p>
            <a:fld id="{1723824B-71E3-394C-89F8-A9C78131DC9A}" type="slidenum">
              <a:rPr lang="it-IT" sz="2800" smtClean="0">
                <a:solidFill>
                  <a:schemeClr val="bg1"/>
                </a:solidFill>
              </a:rPr>
              <a:t>6</a:t>
            </a:fld>
            <a:endParaRPr lang="it-IT" sz="2800" dirty="0">
              <a:solidFill>
                <a:schemeClr val="bg1"/>
              </a:solidFill>
            </a:endParaRPr>
          </a:p>
        </p:txBody>
      </p:sp>
      <p:sp>
        <p:nvSpPr>
          <p:cNvPr id="10" name="CasellaDiTesto 9">
            <a:extLst>
              <a:ext uri="{FF2B5EF4-FFF2-40B4-BE49-F238E27FC236}">
                <a16:creationId xmlns:a16="http://schemas.microsoft.com/office/drawing/2014/main" id="{1CF104A9-3E92-F111-90E7-1349539F2431}"/>
              </a:ext>
            </a:extLst>
          </p:cNvPr>
          <p:cNvSpPr txBox="1"/>
          <p:nvPr/>
        </p:nvSpPr>
        <p:spPr>
          <a:xfrm>
            <a:off x="3969099" y="359120"/>
            <a:ext cx="4099727" cy="584775"/>
          </a:xfrm>
          <a:prstGeom prst="rect">
            <a:avLst/>
          </a:prstGeom>
          <a:solidFill>
            <a:srgbClr val="2A6A38"/>
          </a:solidFill>
        </p:spPr>
        <p:txBody>
          <a:bodyPr wrap="square" rtlCol="0">
            <a:spAutoFit/>
          </a:bodyPr>
          <a:lstStyle/>
          <a:p>
            <a:pPr algn="r"/>
            <a:r>
              <a:rPr lang="it-IT" sz="3200" b="1" dirty="0">
                <a:solidFill>
                  <a:srgbClr val="FFFF00"/>
                </a:solidFill>
              </a:rPr>
              <a:t>VANGELO DI MARCO</a:t>
            </a:r>
          </a:p>
        </p:txBody>
      </p:sp>
      <p:pic>
        <p:nvPicPr>
          <p:cNvPr id="5" name="Immagine 4">
            <a:extLst>
              <a:ext uri="{FF2B5EF4-FFF2-40B4-BE49-F238E27FC236}">
                <a16:creationId xmlns:a16="http://schemas.microsoft.com/office/drawing/2014/main" id="{8D8C8A7B-7CFF-7E30-64C0-2DAB3D818A66}"/>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B2B3EE19-1C11-AA47-5E21-706987038300}"/>
              </a:ext>
            </a:extLst>
          </p:cNvPr>
          <p:cNvSpPr txBox="1"/>
          <p:nvPr/>
        </p:nvSpPr>
        <p:spPr>
          <a:xfrm>
            <a:off x="400832" y="1074509"/>
            <a:ext cx="5869339" cy="5170646"/>
          </a:xfrm>
          <a:prstGeom prst="rect">
            <a:avLst/>
          </a:prstGeom>
          <a:noFill/>
        </p:spPr>
        <p:txBody>
          <a:bodyPr wrap="square">
            <a:spAutoFit/>
          </a:bodyPr>
          <a:lstStyle/>
          <a:p>
            <a:pPr lvl="0"/>
            <a:r>
              <a:rPr lang="it-IT" sz="3000" dirty="0"/>
              <a:t>Presenta Gesù </a:t>
            </a:r>
            <a:br>
              <a:rPr lang="it-IT" sz="3000" dirty="0"/>
            </a:br>
            <a:r>
              <a:rPr lang="it-IT" sz="3000" dirty="0"/>
              <a:t>soprattutto come il </a:t>
            </a:r>
            <a:r>
              <a:rPr lang="it-IT" sz="3000" b="1" dirty="0"/>
              <a:t>Figlio di Dio</a:t>
            </a:r>
            <a:r>
              <a:rPr lang="it-IT" sz="3000" dirty="0"/>
              <a:t>. È il Vangelo più breve, rapido e concreto: racconta molti gesti e miracoli e conduce verso la croce. Marco è vivace, schietto e nasconde nella sua brevità un messaggio teologico fondamentale su chi è Gesù e su chi è il discepolo che lo segue. Marco vuole convertire a Gesù Cristo i pagani.</a:t>
            </a:r>
          </a:p>
        </p:txBody>
      </p:sp>
      <p:pic>
        <p:nvPicPr>
          <p:cNvPr id="3" name="Immagine 2">
            <a:extLst>
              <a:ext uri="{FF2B5EF4-FFF2-40B4-BE49-F238E27FC236}">
                <a16:creationId xmlns:a16="http://schemas.microsoft.com/office/drawing/2014/main" id="{63C8B975-5D84-676B-9FB8-4233D35E272D}"/>
              </a:ext>
            </a:extLst>
          </p:cNvPr>
          <p:cNvPicPr>
            <a:picLocks noChangeAspect="1"/>
          </p:cNvPicPr>
          <p:nvPr/>
        </p:nvPicPr>
        <p:blipFill>
          <a:blip r:embed="rId3"/>
          <a:stretch>
            <a:fillRect/>
          </a:stretch>
        </p:blipFill>
        <p:spPr>
          <a:xfrm>
            <a:off x="6487370" y="2293556"/>
            <a:ext cx="2403767" cy="2569846"/>
          </a:xfrm>
          <a:prstGeom prst="rect">
            <a:avLst/>
          </a:prstGeom>
        </p:spPr>
      </p:pic>
    </p:spTree>
    <p:extLst>
      <p:ext uri="{BB962C8B-B14F-4D97-AF65-F5344CB8AC3E}">
        <p14:creationId xmlns:p14="http://schemas.microsoft.com/office/powerpoint/2010/main" val="119847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75F55-417A-72C1-4BCD-CA3B12153CDF}"/>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BC33CCE6-A0A5-E786-FA5A-B118E18515B4}"/>
              </a:ext>
            </a:extLst>
          </p:cNvPr>
          <p:cNvSpPr txBox="1"/>
          <p:nvPr/>
        </p:nvSpPr>
        <p:spPr>
          <a:xfrm>
            <a:off x="212943" y="263046"/>
            <a:ext cx="375779" cy="523220"/>
          </a:xfrm>
          <a:prstGeom prst="rect">
            <a:avLst/>
          </a:prstGeom>
          <a:noFill/>
        </p:spPr>
        <p:txBody>
          <a:bodyPr wrap="square" rtlCol="0">
            <a:spAutoFit/>
          </a:bodyPr>
          <a:lstStyle/>
          <a:p>
            <a:fld id="{1723824B-71E3-394C-89F8-A9C78131DC9A}" type="slidenum">
              <a:rPr lang="it-IT" sz="2800" smtClean="0">
                <a:solidFill>
                  <a:schemeClr val="bg1"/>
                </a:solidFill>
              </a:rPr>
              <a:t>7</a:t>
            </a:fld>
            <a:endParaRPr lang="it-IT" sz="2800" dirty="0">
              <a:solidFill>
                <a:schemeClr val="bg1"/>
              </a:solidFill>
            </a:endParaRPr>
          </a:p>
        </p:txBody>
      </p:sp>
      <p:sp>
        <p:nvSpPr>
          <p:cNvPr id="10" name="CasellaDiTesto 9">
            <a:extLst>
              <a:ext uri="{FF2B5EF4-FFF2-40B4-BE49-F238E27FC236}">
                <a16:creationId xmlns:a16="http://schemas.microsoft.com/office/drawing/2014/main" id="{BDCF4389-06F7-1CE9-BB7D-8D1EADE5912E}"/>
              </a:ext>
            </a:extLst>
          </p:cNvPr>
          <p:cNvSpPr txBox="1"/>
          <p:nvPr/>
        </p:nvSpPr>
        <p:spPr>
          <a:xfrm>
            <a:off x="3969099" y="359120"/>
            <a:ext cx="4099727" cy="584775"/>
          </a:xfrm>
          <a:prstGeom prst="rect">
            <a:avLst/>
          </a:prstGeom>
          <a:solidFill>
            <a:srgbClr val="202AC0"/>
          </a:solidFill>
        </p:spPr>
        <p:txBody>
          <a:bodyPr wrap="square" rtlCol="0">
            <a:spAutoFit/>
          </a:bodyPr>
          <a:lstStyle/>
          <a:p>
            <a:pPr algn="r"/>
            <a:r>
              <a:rPr lang="it-IT" sz="3200" b="1" dirty="0">
                <a:solidFill>
                  <a:schemeClr val="bg1"/>
                </a:solidFill>
              </a:rPr>
              <a:t>VANGELO DI LUCA</a:t>
            </a:r>
          </a:p>
        </p:txBody>
      </p:sp>
      <p:pic>
        <p:nvPicPr>
          <p:cNvPr id="5" name="Immagine 4">
            <a:extLst>
              <a:ext uri="{FF2B5EF4-FFF2-40B4-BE49-F238E27FC236}">
                <a16:creationId xmlns:a16="http://schemas.microsoft.com/office/drawing/2014/main" id="{475778AF-9DFB-54CA-B654-FE711470D9ED}"/>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FAFF275A-C247-BE3D-A3DA-F13EFDBD00C0}"/>
              </a:ext>
            </a:extLst>
          </p:cNvPr>
          <p:cNvSpPr txBox="1"/>
          <p:nvPr/>
        </p:nvSpPr>
        <p:spPr>
          <a:xfrm>
            <a:off x="310397" y="1607085"/>
            <a:ext cx="5869339" cy="4524315"/>
          </a:xfrm>
          <a:prstGeom prst="rect">
            <a:avLst/>
          </a:prstGeom>
          <a:noFill/>
        </p:spPr>
        <p:txBody>
          <a:bodyPr wrap="square">
            <a:spAutoFit/>
          </a:bodyPr>
          <a:lstStyle/>
          <a:p>
            <a:pPr lvl="0"/>
            <a:r>
              <a:rPr lang="it-IT" sz="3200" dirty="0"/>
              <a:t>Presenta Gesù come il </a:t>
            </a:r>
            <a:r>
              <a:rPr lang="it-IT" sz="3200" b="1" dirty="0"/>
              <a:t>Salvatore misericordioso di tutti gli uomini</a:t>
            </a:r>
            <a:r>
              <a:rPr lang="it-IT" sz="3200" dirty="0"/>
              <a:t>. Sottolinea particolarmente la misericordia, </a:t>
            </a:r>
            <a:br>
              <a:rPr lang="it-IT" sz="3200" dirty="0"/>
            </a:br>
            <a:r>
              <a:rPr lang="it-IT" sz="3200" dirty="0"/>
              <a:t>i poveri, i peccatori, le donne, </a:t>
            </a:r>
            <a:br>
              <a:rPr lang="it-IT" sz="3200" dirty="0"/>
            </a:br>
            <a:r>
              <a:rPr lang="it-IT" sz="3200" dirty="0"/>
              <a:t>la preghiera e l'azione dello Spirito Santo. Luca vuole formare il cuore dei cristiani secondo il Cuore di Gesù Cristo.</a:t>
            </a:r>
          </a:p>
        </p:txBody>
      </p:sp>
      <p:pic>
        <p:nvPicPr>
          <p:cNvPr id="6" name="Immagine 5">
            <a:extLst>
              <a:ext uri="{FF2B5EF4-FFF2-40B4-BE49-F238E27FC236}">
                <a16:creationId xmlns:a16="http://schemas.microsoft.com/office/drawing/2014/main" id="{315EF1A6-6840-1B2B-6A3A-92CCFFACEA8C}"/>
              </a:ext>
            </a:extLst>
          </p:cNvPr>
          <p:cNvPicPr>
            <a:picLocks noChangeAspect="1"/>
          </p:cNvPicPr>
          <p:nvPr/>
        </p:nvPicPr>
        <p:blipFill>
          <a:blip r:embed="rId3"/>
          <a:stretch>
            <a:fillRect/>
          </a:stretch>
        </p:blipFill>
        <p:spPr>
          <a:xfrm>
            <a:off x="6270171" y="2229348"/>
            <a:ext cx="2472997" cy="2515635"/>
          </a:xfrm>
          <a:prstGeom prst="rect">
            <a:avLst/>
          </a:prstGeom>
        </p:spPr>
      </p:pic>
    </p:spTree>
    <p:extLst>
      <p:ext uri="{BB962C8B-B14F-4D97-AF65-F5344CB8AC3E}">
        <p14:creationId xmlns:p14="http://schemas.microsoft.com/office/powerpoint/2010/main" val="3250596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38338-DD09-4673-968E-3A53939201B9}"/>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F9A6C614-DFBA-D50E-61C6-72E8871EE66F}"/>
              </a:ext>
            </a:extLst>
          </p:cNvPr>
          <p:cNvSpPr txBox="1"/>
          <p:nvPr/>
        </p:nvSpPr>
        <p:spPr>
          <a:xfrm>
            <a:off x="212943" y="263046"/>
            <a:ext cx="375779" cy="523220"/>
          </a:xfrm>
          <a:prstGeom prst="rect">
            <a:avLst/>
          </a:prstGeom>
          <a:noFill/>
        </p:spPr>
        <p:txBody>
          <a:bodyPr wrap="square" rtlCol="0">
            <a:spAutoFit/>
          </a:bodyPr>
          <a:lstStyle/>
          <a:p>
            <a:fld id="{1723824B-71E3-394C-89F8-A9C78131DC9A}" type="slidenum">
              <a:rPr lang="it-IT" sz="2800" smtClean="0">
                <a:solidFill>
                  <a:schemeClr val="bg1"/>
                </a:solidFill>
              </a:rPr>
              <a:t>8</a:t>
            </a:fld>
            <a:endParaRPr lang="it-IT" sz="2800" dirty="0">
              <a:solidFill>
                <a:schemeClr val="bg1"/>
              </a:solidFill>
            </a:endParaRPr>
          </a:p>
        </p:txBody>
      </p:sp>
      <p:sp>
        <p:nvSpPr>
          <p:cNvPr id="10" name="CasellaDiTesto 9">
            <a:extLst>
              <a:ext uri="{FF2B5EF4-FFF2-40B4-BE49-F238E27FC236}">
                <a16:creationId xmlns:a16="http://schemas.microsoft.com/office/drawing/2014/main" id="{AC920A4F-DCDC-CF45-6505-C9D1E07FAAD1}"/>
              </a:ext>
            </a:extLst>
          </p:cNvPr>
          <p:cNvSpPr txBox="1"/>
          <p:nvPr/>
        </p:nvSpPr>
        <p:spPr>
          <a:xfrm>
            <a:off x="4200211" y="359120"/>
            <a:ext cx="3868616" cy="538609"/>
          </a:xfrm>
          <a:prstGeom prst="rect">
            <a:avLst/>
          </a:prstGeom>
          <a:solidFill>
            <a:srgbClr val="FF0000"/>
          </a:solidFill>
        </p:spPr>
        <p:txBody>
          <a:bodyPr wrap="square" rtlCol="0">
            <a:spAutoFit/>
          </a:bodyPr>
          <a:lstStyle/>
          <a:p>
            <a:pPr algn="r"/>
            <a:r>
              <a:rPr lang="it-IT" sz="2900" b="1" dirty="0">
                <a:solidFill>
                  <a:srgbClr val="FFFF00"/>
                </a:solidFill>
              </a:rPr>
              <a:t>VANGELO DI GIOVANNI</a:t>
            </a:r>
          </a:p>
        </p:txBody>
      </p:sp>
      <p:pic>
        <p:nvPicPr>
          <p:cNvPr id="5" name="Immagine 4">
            <a:extLst>
              <a:ext uri="{FF2B5EF4-FFF2-40B4-BE49-F238E27FC236}">
                <a16:creationId xmlns:a16="http://schemas.microsoft.com/office/drawing/2014/main" id="{B2F3692E-E473-F3D7-D8C5-CF653DF7E8AB}"/>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2C3DE58A-1F78-0167-1781-AD780CEA2BDB}"/>
              </a:ext>
            </a:extLst>
          </p:cNvPr>
          <p:cNvSpPr txBox="1"/>
          <p:nvPr/>
        </p:nvSpPr>
        <p:spPr>
          <a:xfrm>
            <a:off x="400832" y="922694"/>
            <a:ext cx="5701548" cy="5693866"/>
          </a:xfrm>
          <a:prstGeom prst="rect">
            <a:avLst/>
          </a:prstGeom>
          <a:noFill/>
        </p:spPr>
        <p:txBody>
          <a:bodyPr wrap="square">
            <a:spAutoFit/>
          </a:bodyPr>
          <a:lstStyle/>
          <a:p>
            <a:pPr lvl="0"/>
            <a:r>
              <a:rPr lang="it-IT" sz="2600" dirty="0"/>
              <a:t>Presenta Gesù </a:t>
            </a:r>
            <a:br>
              <a:rPr lang="it-IT" sz="2600" dirty="0"/>
            </a:br>
            <a:r>
              <a:rPr lang="it-IT" sz="2600" dirty="0"/>
              <a:t>soprattutto come il </a:t>
            </a:r>
            <a:r>
              <a:rPr lang="it-IT" sz="2600" b="1" dirty="0"/>
              <a:t>Figlio eterno di Dio, venuto dal Padre</a:t>
            </a:r>
            <a:r>
              <a:rPr lang="it-IT" sz="2600" dirty="0"/>
              <a:t>. È più meditativo e simbolico: attraverso i </a:t>
            </a:r>
            <a:r>
              <a:rPr lang="it-IT" sz="2600" i="1" dirty="0"/>
              <a:t>«segni»</a:t>
            </a:r>
            <a:r>
              <a:rPr lang="it-IT" sz="2600" dirty="0"/>
              <a:t>, i discorsi e l’affermazione di Gesù </a:t>
            </a:r>
            <a:r>
              <a:rPr lang="it-IT" sz="2600" i="1" dirty="0"/>
              <a:t>«Io sono»</a:t>
            </a:r>
            <a:r>
              <a:rPr lang="it-IT" sz="2600" dirty="0"/>
              <a:t>, conduce il lettore a riconoscere chi è Gesù ed entrare in una relazione d’amore intima con Lui. Giovanni vuole aiutare il cristiano adulto ad entrare in una comunione d’amore profonda con Gesù Cristo, vorrebbe che ogni cristiano capisse che è </a:t>
            </a:r>
            <a:r>
              <a:rPr lang="it-IT" sz="2600" i="1" dirty="0"/>
              <a:t>«molto amato»</a:t>
            </a:r>
            <a:r>
              <a:rPr lang="it-IT" sz="2600" dirty="0"/>
              <a:t> (11,3) da Gesù e chiamato ad </a:t>
            </a:r>
            <a:r>
              <a:rPr lang="it-IT" sz="2600" dirty="0" err="1"/>
              <a:t>un’intimo</a:t>
            </a:r>
            <a:r>
              <a:rPr lang="it-IT" sz="2600" dirty="0"/>
              <a:t> amore di amicizia con Lui (</a:t>
            </a:r>
            <a:r>
              <a:rPr lang="it-IT" sz="2600" dirty="0" err="1"/>
              <a:t>cf</a:t>
            </a:r>
            <a:r>
              <a:rPr lang="it-IT" sz="2600" dirty="0"/>
              <a:t> 15,14-16).</a:t>
            </a:r>
          </a:p>
        </p:txBody>
      </p:sp>
      <p:pic>
        <p:nvPicPr>
          <p:cNvPr id="3" name="Immagine 2">
            <a:extLst>
              <a:ext uri="{FF2B5EF4-FFF2-40B4-BE49-F238E27FC236}">
                <a16:creationId xmlns:a16="http://schemas.microsoft.com/office/drawing/2014/main" id="{595E5519-4FC0-F079-C90B-8AB4A2F89A7A}"/>
              </a:ext>
            </a:extLst>
          </p:cNvPr>
          <p:cNvPicPr>
            <a:picLocks noChangeAspect="1"/>
          </p:cNvPicPr>
          <p:nvPr/>
        </p:nvPicPr>
        <p:blipFill>
          <a:blip r:embed="rId3"/>
          <a:stretch>
            <a:fillRect/>
          </a:stretch>
        </p:blipFill>
        <p:spPr>
          <a:xfrm>
            <a:off x="6370654" y="2458897"/>
            <a:ext cx="2568680" cy="2621461"/>
          </a:xfrm>
          <a:prstGeom prst="rect">
            <a:avLst/>
          </a:prstGeom>
        </p:spPr>
      </p:pic>
    </p:spTree>
    <p:extLst>
      <p:ext uri="{BB962C8B-B14F-4D97-AF65-F5344CB8AC3E}">
        <p14:creationId xmlns:p14="http://schemas.microsoft.com/office/powerpoint/2010/main" val="3009051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ACDEA-18C0-E1D5-7344-882885A7088F}"/>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F8D3C19B-80FD-2408-7C0B-EBF0981D00E5}"/>
              </a:ext>
            </a:extLst>
          </p:cNvPr>
          <p:cNvSpPr txBox="1"/>
          <p:nvPr/>
        </p:nvSpPr>
        <p:spPr>
          <a:xfrm>
            <a:off x="212943" y="263046"/>
            <a:ext cx="375779" cy="523220"/>
          </a:xfrm>
          <a:prstGeom prst="rect">
            <a:avLst/>
          </a:prstGeom>
          <a:noFill/>
        </p:spPr>
        <p:txBody>
          <a:bodyPr wrap="square" rtlCol="0">
            <a:spAutoFit/>
          </a:bodyPr>
          <a:lstStyle/>
          <a:p>
            <a:fld id="{1723824B-71E3-394C-89F8-A9C78131DC9A}" type="slidenum">
              <a:rPr lang="it-IT" sz="2800" smtClean="0">
                <a:solidFill>
                  <a:schemeClr val="bg1"/>
                </a:solidFill>
              </a:rPr>
              <a:t>9</a:t>
            </a:fld>
            <a:endParaRPr lang="it-IT" sz="2800" dirty="0">
              <a:solidFill>
                <a:schemeClr val="bg1"/>
              </a:solidFill>
            </a:endParaRPr>
          </a:p>
        </p:txBody>
      </p:sp>
      <p:sp>
        <p:nvSpPr>
          <p:cNvPr id="10" name="CasellaDiTesto 9">
            <a:extLst>
              <a:ext uri="{FF2B5EF4-FFF2-40B4-BE49-F238E27FC236}">
                <a16:creationId xmlns:a16="http://schemas.microsoft.com/office/drawing/2014/main" id="{E7AD7755-F145-FFB3-A611-C37153D71A06}"/>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9F80B066-4AAA-D34A-BDA5-CC4586723C01}"/>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A53D6CEA-7C13-DB2D-4D74-BC61C43C0D84}"/>
              </a:ext>
            </a:extLst>
          </p:cNvPr>
          <p:cNvSpPr txBox="1"/>
          <p:nvPr/>
        </p:nvSpPr>
        <p:spPr>
          <a:xfrm>
            <a:off x="400832" y="982984"/>
            <a:ext cx="8301041" cy="5693866"/>
          </a:xfrm>
          <a:prstGeom prst="rect">
            <a:avLst/>
          </a:prstGeom>
          <a:noFill/>
        </p:spPr>
        <p:txBody>
          <a:bodyPr wrap="square">
            <a:spAutoFit/>
          </a:bodyPr>
          <a:lstStyle/>
          <a:p>
            <a:r>
              <a:rPr lang="it-IT" sz="2800" dirty="0"/>
              <a:t>Il Vangelo di Giovanni </a:t>
            </a:r>
            <a:br>
              <a:rPr lang="it-IT" sz="2800" dirty="0"/>
            </a:br>
            <a:r>
              <a:rPr lang="it-IT" sz="2800" dirty="0"/>
              <a:t>è diverso, per molti aspetti, dagli altri tre Vangeli. Il suo non è semplicemente un racconto della vita di Gesù, ma è anche una </a:t>
            </a:r>
            <a:r>
              <a:rPr lang="it-IT" sz="2800" b="1" dirty="0"/>
              <a:t>profonda meditazione su chi è Gesù e sul significato della sua venuta nel mondo</a:t>
            </a:r>
            <a:r>
              <a:rPr lang="it-IT" sz="2800" dirty="0"/>
              <a:t>. Questo Vangelo si distacca dagli altri tre, che vengono chiamati </a:t>
            </a:r>
            <a:r>
              <a:rPr lang="it-IT" sz="2800" i="1" dirty="0"/>
              <a:t>“Sinottici”</a:t>
            </a:r>
            <a:r>
              <a:rPr lang="it-IT" sz="2800" dirty="0"/>
              <a:t> in quanto presentano il loro racconto distendendolo su un unico viaggio di Gesù che lasciando Nazareth arriverà a Gerusalemme, per cui essi si possono leggere in parallelo; mentre il racconto di Giovanni, presentando diversi viaggi di Gesù a Gerusalemme, non si può mettere in parallelo con gli altri Vangeli.</a:t>
            </a:r>
          </a:p>
        </p:txBody>
      </p:sp>
    </p:spTree>
    <p:extLst>
      <p:ext uri="{BB962C8B-B14F-4D97-AF65-F5344CB8AC3E}">
        <p14:creationId xmlns:p14="http://schemas.microsoft.com/office/powerpoint/2010/main" val="19928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C0857-FDA5-A604-0163-A9DC4740F294}"/>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32DD4061-4728-0AE8-7B07-6B81C70CE08A}"/>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10</a:t>
            </a:fld>
            <a:endParaRPr lang="it-IT" sz="2800" dirty="0">
              <a:solidFill>
                <a:schemeClr val="bg1"/>
              </a:solidFill>
            </a:endParaRPr>
          </a:p>
        </p:txBody>
      </p:sp>
      <p:sp>
        <p:nvSpPr>
          <p:cNvPr id="10" name="CasellaDiTesto 9">
            <a:extLst>
              <a:ext uri="{FF2B5EF4-FFF2-40B4-BE49-F238E27FC236}">
                <a16:creationId xmlns:a16="http://schemas.microsoft.com/office/drawing/2014/main" id="{2703E244-3DB7-0364-13FE-0B8813ED9D71}"/>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CC16AC5C-57F5-0C32-59FF-9842D6F8D052}"/>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416BD79F-33BA-6D64-898B-AAAB94475F6C}"/>
              </a:ext>
            </a:extLst>
          </p:cNvPr>
          <p:cNvSpPr txBox="1"/>
          <p:nvPr/>
        </p:nvSpPr>
        <p:spPr>
          <a:xfrm>
            <a:off x="518384" y="1105850"/>
            <a:ext cx="8301041" cy="5509200"/>
          </a:xfrm>
          <a:prstGeom prst="rect">
            <a:avLst/>
          </a:prstGeom>
          <a:noFill/>
        </p:spPr>
        <p:txBody>
          <a:bodyPr wrap="square">
            <a:spAutoFit/>
          </a:bodyPr>
          <a:lstStyle/>
          <a:p>
            <a:r>
              <a:rPr lang="it-IT" sz="3200" dirty="0"/>
              <a:t>Giovanni scrive </a:t>
            </a:r>
            <a:br>
              <a:rPr lang="it-IT" sz="3200" dirty="0"/>
            </a:br>
            <a:r>
              <a:rPr lang="it-IT" sz="3200" dirty="0"/>
              <a:t>per aiutare il lettore a riconoscere in Gesù non soltanto un grande maestro o un profeta, ma il Figlio di Dio, venuto dal Padre per donare agli uomini la Vita eterna e questa Vita è Lui stesso. Il cristiano quindi è chiamato a vivere di Lui: </a:t>
            </a:r>
            <a:r>
              <a:rPr lang="it-IT" sz="3200" b="1" i="1" dirty="0"/>
              <a:t>“Chi mangia la mia carne e beve il mio sangue dimora in Me e Io in lui. Come il Padre, che ha la vita, ha mandato Me e Io vivo per il Padre, così anche colui che mangia di Me vivrà per Me.</a:t>
            </a:r>
            <a:r>
              <a:rPr lang="it-IT" sz="3200" i="1" dirty="0"/>
              <a:t>” </a:t>
            </a:r>
            <a:br>
              <a:rPr lang="it-IT" sz="3200" i="1" dirty="0"/>
            </a:br>
            <a:r>
              <a:rPr lang="it-IT" sz="2000" dirty="0"/>
              <a:t>(</a:t>
            </a:r>
            <a:r>
              <a:rPr lang="it-IT" sz="2000" dirty="0" err="1"/>
              <a:t>Gv</a:t>
            </a:r>
            <a:r>
              <a:rPr lang="it-IT" sz="2000" dirty="0"/>
              <a:t> 6,56-57).</a:t>
            </a:r>
            <a:endParaRPr lang="it-IT" sz="3200" dirty="0"/>
          </a:p>
        </p:txBody>
      </p:sp>
    </p:spTree>
    <p:extLst>
      <p:ext uri="{BB962C8B-B14F-4D97-AF65-F5344CB8AC3E}">
        <p14:creationId xmlns:p14="http://schemas.microsoft.com/office/powerpoint/2010/main" val="1057612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D04F1-2EC3-11D6-5FE1-765156857797}"/>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D3E1C930-17B1-BCAD-EDB1-1A996280CAED}"/>
              </a:ext>
            </a:extLst>
          </p:cNvPr>
          <p:cNvSpPr txBox="1"/>
          <p:nvPr/>
        </p:nvSpPr>
        <p:spPr>
          <a:xfrm>
            <a:off x="212943" y="263046"/>
            <a:ext cx="440200" cy="523220"/>
          </a:xfrm>
          <a:prstGeom prst="rect">
            <a:avLst/>
          </a:prstGeom>
          <a:noFill/>
        </p:spPr>
        <p:txBody>
          <a:bodyPr wrap="square" rtlCol="0">
            <a:spAutoFit/>
          </a:bodyPr>
          <a:lstStyle/>
          <a:p>
            <a:fld id="{1723824B-71E3-394C-89F8-A9C78131DC9A}" type="slidenum">
              <a:rPr lang="it-IT" sz="2800" smtClean="0">
                <a:solidFill>
                  <a:schemeClr val="bg1"/>
                </a:solidFill>
              </a:rPr>
              <a:t>11</a:t>
            </a:fld>
            <a:endParaRPr lang="it-IT" sz="2800" dirty="0">
              <a:solidFill>
                <a:schemeClr val="bg1"/>
              </a:solidFill>
            </a:endParaRPr>
          </a:p>
        </p:txBody>
      </p:sp>
      <p:sp>
        <p:nvSpPr>
          <p:cNvPr id="10" name="CasellaDiTesto 9">
            <a:extLst>
              <a:ext uri="{FF2B5EF4-FFF2-40B4-BE49-F238E27FC236}">
                <a16:creationId xmlns:a16="http://schemas.microsoft.com/office/drawing/2014/main" id="{35CB65DC-514E-98A5-399B-16470465C2B5}"/>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71859FA2-F56E-8907-D06F-5EAD52A9DA63}"/>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6EB2BEA6-4D3B-9F4B-35E9-D0C2EF18078B}"/>
              </a:ext>
            </a:extLst>
          </p:cNvPr>
          <p:cNvSpPr txBox="1"/>
          <p:nvPr/>
        </p:nvSpPr>
        <p:spPr>
          <a:xfrm>
            <a:off x="488239" y="1326383"/>
            <a:ext cx="5349853" cy="5016758"/>
          </a:xfrm>
          <a:prstGeom prst="rect">
            <a:avLst/>
          </a:prstGeom>
          <a:noFill/>
        </p:spPr>
        <p:txBody>
          <a:bodyPr wrap="square">
            <a:spAutoFit/>
          </a:bodyPr>
          <a:lstStyle/>
          <a:p>
            <a:r>
              <a:rPr lang="it-IT" sz="3200" dirty="0"/>
              <a:t>Nel suo Vangelo, molti episodi hanno un significato che va oltre ciò che appare a prima vista. Un incontro, una guarigione, un miracolo, una parola di Gesù </a:t>
            </a:r>
            <a:r>
              <a:rPr lang="it-IT" sz="3200" b="1" dirty="0">
                <a:highlight>
                  <a:srgbClr val="00FFFF"/>
                </a:highlight>
              </a:rPr>
              <a:t>diventano spesso un'occasione per rivelare qualcosa di più profondo della sua Persona che è divina!</a:t>
            </a:r>
          </a:p>
        </p:txBody>
      </p:sp>
      <p:pic>
        <p:nvPicPr>
          <p:cNvPr id="3" name="Immagine 2">
            <a:extLst>
              <a:ext uri="{FF2B5EF4-FFF2-40B4-BE49-F238E27FC236}">
                <a16:creationId xmlns:a16="http://schemas.microsoft.com/office/drawing/2014/main" id="{9147247B-253C-C5B3-C612-0AFA09B89E69}"/>
              </a:ext>
            </a:extLst>
          </p:cNvPr>
          <p:cNvPicPr>
            <a:picLocks noChangeAspect="1"/>
          </p:cNvPicPr>
          <p:nvPr/>
        </p:nvPicPr>
        <p:blipFill>
          <a:blip r:embed="rId3"/>
          <a:stretch>
            <a:fillRect/>
          </a:stretch>
        </p:blipFill>
        <p:spPr>
          <a:xfrm>
            <a:off x="6219929" y="2524031"/>
            <a:ext cx="2568680" cy="2621461"/>
          </a:xfrm>
          <a:prstGeom prst="rect">
            <a:avLst/>
          </a:prstGeom>
        </p:spPr>
      </p:pic>
    </p:spTree>
    <p:extLst>
      <p:ext uri="{BB962C8B-B14F-4D97-AF65-F5344CB8AC3E}">
        <p14:creationId xmlns:p14="http://schemas.microsoft.com/office/powerpoint/2010/main" val="4203562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4B147-1A8A-6857-8AB8-07D40BA874A5}"/>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50AB91A3-21C0-9AA9-FF00-9C80D50557FE}"/>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12</a:t>
            </a:fld>
            <a:endParaRPr lang="it-IT" sz="2800" dirty="0">
              <a:solidFill>
                <a:schemeClr val="bg1"/>
              </a:solidFill>
            </a:endParaRPr>
          </a:p>
        </p:txBody>
      </p:sp>
      <p:sp>
        <p:nvSpPr>
          <p:cNvPr id="10" name="CasellaDiTesto 9">
            <a:extLst>
              <a:ext uri="{FF2B5EF4-FFF2-40B4-BE49-F238E27FC236}">
                <a16:creationId xmlns:a16="http://schemas.microsoft.com/office/drawing/2014/main" id="{90F3931F-986D-3004-A090-CE4599A6DD25}"/>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4C6774F7-C62B-AD59-7833-6F52105729C0}"/>
              </a:ext>
            </a:extLst>
          </p:cNvPr>
          <p:cNvPicPr>
            <a:picLocks noChangeAspect="1"/>
          </p:cNvPicPr>
          <p:nvPr/>
        </p:nvPicPr>
        <p:blipFill>
          <a:blip r:embed="rId2"/>
          <a:stretch>
            <a:fillRect/>
          </a:stretch>
        </p:blipFill>
        <p:spPr>
          <a:xfrm>
            <a:off x="8232483" y="263047"/>
            <a:ext cx="658654" cy="1063336"/>
          </a:xfrm>
          <a:prstGeom prst="rect">
            <a:avLst/>
          </a:prstGeom>
        </p:spPr>
      </p:pic>
      <p:sp>
        <p:nvSpPr>
          <p:cNvPr id="4" name="CasellaDiTesto 3">
            <a:extLst>
              <a:ext uri="{FF2B5EF4-FFF2-40B4-BE49-F238E27FC236}">
                <a16:creationId xmlns:a16="http://schemas.microsoft.com/office/drawing/2014/main" id="{E8865FC7-7CD8-E5F8-F051-8C7A120323F5}"/>
              </a:ext>
            </a:extLst>
          </p:cNvPr>
          <p:cNvSpPr txBox="1"/>
          <p:nvPr/>
        </p:nvSpPr>
        <p:spPr>
          <a:xfrm>
            <a:off x="588722" y="1758462"/>
            <a:ext cx="6605897" cy="4401205"/>
          </a:xfrm>
          <a:prstGeom prst="rect">
            <a:avLst/>
          </a:prstGeom>
          <a:noFill/>
        </p:spPr>
        <p:txBody>
          <a:bodyPr wrap="square">
            <a:spAutoFit/>
          </a:bodyPr>
          <a:lstStyle/>
          <a:p>
            <a:r>
              <a:rPr lang="it-IT" sz="2800" dirty="0"/>
              <a:t>Un esempio molto evidente sono i cosiddetti </a:t>
            </a:r>
            <a:r>
              <a:rPr lang="it-IT" sz="2800" b="1" i="1" dirty="0"/>
              <a:t>«segni»</a:t>
            </a:r>
            <a:r>
              <a:rPr lang="it-IT" sz="2800" dirty="0"/>
              <a:t>. Giovanni non parla semplicemente di </a:t>
            </a:r>
            <a:r>
              <a:rPr lang="it-IT" sz="2800" b="1" dirty="0"/>
              <a:t>«miracoli»</a:t>
            </a:r>
            <a:r>
              <a:rPr lang="it-IT" sz="2800" dirty="0"/>
              <a:t>: li chiama </a:t>
            </a:r>
            <a:r>
              <a:rPr lang="it-IT" sz="2800" i="1" dirty="0"/>
              <a:t>“segni”</a:t>
            </a:r>
            <a:r>
              <a:rPr lang="it-IT" sz="2800" dirty="0"/>
              <a:t>, perché ciò che Gesù compie rimanda a una realtà più grande, di livello superiore. La moltiplicazione dei pani, per esempio, non serve soltanto a mostrare che Gesù può sfamare una folla: conduce al grande discorso nel quale Gesù si presenta come </a:t>
            </a:r>
            <a:r>
              <a:rPr lang="it-IT" sz="2800" b="1" dirty="0"/>
              <a:t>«il pane della vita» </a:t>
            </a:r>
            <a:r>
              <a:rPr lang="it-IT" sz="2800" dirty="0"/>
              <a:t>(6,35).</a:t>
            </a:r>
          </a:p>
        </p:txBody>
      </p:sp>
      <p:sp>
        <p:nvSpPr>
          <p:cNvPr id="6" name="CasellaDiTesto 5">
            <a:extLst>
              <a:ext uri="{FF2B5EF4-FFF2-40B4-BE49-F238E27FC236}">
                <a16:creationId xmlns:a16="http://schemas.microsoft.com/office/drawing/2014/main" id="{6E91C388-297B-FBBC-6FB5-3FC9126B80DC}"/>
              </a:ext>
            </a:extLst>
          </p:cNvPr>
          <p:cNvSpPr txBox="1"/>
          <p:nvPr/>
        </p:nvSpPr>
        <p:spPr>
          <a:xfrm>
            <a:off x="703385" y="949199"/>
            <a:ext cx="1832553" cy="584775"/>
          </a:xfrm>
          <a:prstGeom prst="rect">
            <a:avLst/>
          </a:prstGeom>
          <a:noFill/>
        </p:spPr>
        <p:txBody>
          <a:bodyPr wrap="none" rtlCol="0">
            <a:spAutoFit/>
          </a:bodyPr>
          <a:lstStyle/>
          <a:p>
            <a:r>
              <a:rPr lang="it-IT" sz="3200" b="1" dirty="0">
                <a:solidFill>
                  <a:srgbClr val="C00000"/>
                </a:solidFill>
                <a:highlight>
                  <a:srgbClr val="FFFF00"/>
                </a:highlight>
              </a:rPr>
              <a:t>I «SEGNI»</a:t>
            </a:r>
          </a:p>
        </p:txBody>
      </p:sp>
    </p:spTree>
    <p:extLst>
      <p:ext uri="{BB962C8B-B14F-4D97-AF65-F5344CB8AC3E}">
        <p14:creationId xmlns:p14="http://schemas.microsoft.com/office/powerpoint/2010/main" val="1718915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DC5DE-BD31-8D87-E057-904798F635B0}"/>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0CC358E4-BDD0-F65D-B087-C087673B6A8D}"/>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13</a:t>
            </a:fld>
            <a:endParaRPr lang="it-IT" sz="2800" dirty="0">
              <a:solidFill>
                <a:schemeClr val="bg1"/>
              </a:solidFill>
            </a:endParaRPr>
          </a:p>
        </p:txBody>
      </p:sp>
      <p:sp>
        <p:nvSpPr>
          <p:cNvPr id="10" name="CasellaDiTesto 9">
            <a:extLst>
              <a:ext uri="{FF2B5EF4-FFF2-40B4-BE49-F238E27FC236}">
                <a16:creationId xmlns:a16="http://schemas.microsoft.com/office/drawing/2014/main" id="{2832E5E9-A4EE-B813-5D11-965535041A76}"/>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367DB41E-F499-9755-CE26-750B571070B2}"/>
              </a:ext>
            </a:extLst>
          </p:cNvPr>
          <p:cNvPicPr>
            <a:picLocks noChangeAspect="1"/>
          </p:cNvPicPr>
          <p:nvPr/>
        </p:nvPicPr>
        <p:blipFill>
          <a:blip r:embed="rId2"/>
          <a:stretch>
            <a:fillRect/>
          </a:stretch>
        </p:blipFill>
        <p:spPr>
          <a:xfrm>
            <a:off x="8232483" y="263047"/>
            <a:ext cx="658654" cy="1063336"/>
          </a:xfrm>
          <a:prstGeom prst="rect">
            <a:avLst/>
          </a:prstGeom>
        </p:spPr>
      </p:pic>
      <p:sp>
        <p:nvSpPr>
          <p:cNvPr id="6" name="CasellaDiTesto 5">
            <a:extLst>
              <a:ext uri="{FF2B5EF4-FFF2-40B4-BE49-F238E27FC236}">
                <a16:creationId xmlns:a16="http://schemas.microsoft.com/office/drawing/2014/main" id="{ED268BED-C569-E52E-7F08-41405EDC4422}"/>
              </a:ext>
            </a:extLst>
          </p:cNvPr>
          <p:cNvSpPr txBox="1"/>
          <p:nvPr/>
        </p:nvSpPr>
        <p:spPr>
          <a:xfrm>
            <a:off x="542270" y="982176"/>
            <a:ext cx="3446584" cy="584775"/>
          </a:xfrm>
          <a:prstGeom prst="rect">
            <a:avLst/>
          </a:prstGeom>
          <a:noFill/>
        </p:spPr>
        <p:txBody>
          <a:bodyPr wrap="square" rtlCol="0">
            <a:spAutoFit/>
          </a:bodyPr>
          <a:lstStyle/>
          <a:p>
            <a:r>
              <a:rPr lang="it-IT" sz="3200" b="1" dirty="0">
                <a:solidFill>
                  <a:srgbClr val="202AC0"/>
                </a:solidFill>
                <a:highlight>
                  <a:srgbClr val="00FFFF"/>
                </a:highlight>
              </a:rPr>
              <a:t>LUNGHI DIALOGHI</a:t>
            </a:r>
          </a:p>
        </p:txBody>
      </p:sp>
      <p:sp>
        <p:nvSpPr>
          <p:cNvPr id="3" name="CasellaDiTesto 2">
            <a:extLst>
              <a:ext uri="{FF2B5EF4-FFF2-40B4-BE49-F238E27FC236}">
                <a16:creationId xmlns:a16="http://schemas.microsoft.com/office/drawing/2014/main" id="{1755FF96-7C78-9D91-8FB4-2F33895CBD0A}"/>
              </a:ext>
            </a:extLst>
          </p:cNvPr>
          <p:cNvSpPr txBox="1"/>
          <p:nvPr/>
        </p:nvSpPr>
        <p:spPr>
          <a:xfrm>
            <a:off x="542270" y="1701306"/>
            <a:ext cx="8302415" cy="4893647"/>
          </a:xfrm>
          <a:prstGeom prst="rect">
            <a:avLst/>
          </a:prstGeom>
          <a:noFill/>
        </p:spPr>
        <p:txBody>
          <a:bodyPr wrap="square">
            <a:spAutoFit/>
          </a:bodyPr>
          <a:lstStyle/>
          <a:p>
            <a:r>
              <a:rPr lang="it-IT" sz="2600" dirty="0"/>
              <a:t>Un'altra caratteristica del Vangelo di Giovanni sono i lunghi dialoghi e discorsi di Gesù. Spesso Gesù pronuncia parole che, ascoltate superficialmente, possono sembrare difficili o persino strane. Ma Giovanni vuole condurre il lettore progressivamente a comprendere la loro profondità. Per esempio, quando Gesù parla dell'acqua con la samaritana, non sta parlando soltanto dell'acqua che si prende dal pozzo. L'acqua diventa il simbolo di </a:t>
            </a:r>
            <a:r>
              <a:rPr lang="it-IT" sz="2600" b="1" dirty="0"/>
              <a:t>quella vita nuova che Dio dona all'uomo</a:t>
            </a:r>
            <a:r>
              <a:rPr lang="it-IT" sz="2600" dirty="0"/>
              <a:t>. Quando parla della luce (8,12; 9,5), non si riferisce semplicemente alla luce fisica: sta parlando di sé come colui che porta all'uomo la verità e la vita (</a:t>
            </a:r>
            <a:r>
              <a:rPr lang="it-IT" sz="2600" dirty="0" err="1"/>
              <a:t>cf</a:t>
            </a:r>
            <a:r>
              <a:rPr lang="it-IT" sz="2600" dirty="0"/>
              <a:t> 14,6).</a:t>
            </a:r>
          </a:p>
        </p:txBody>
      </p:sp>
    </p:spTree>
    <p:extLst>
      <p:ext uri="{BB962C8B-B14F-4D97-AF65-F5344CB8AC3E}">
        <p14:creationId xmlns:p14="http://schemas.microsoft.com/office/powerpoint/2010/main" val="1694321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DF8D1-23EF-0EB0-EACC-C1D44FFB50CB}"/>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BFD71CA7-DACC-7644-C57A-1A9158BA65BF}"/>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14</a:t>
            </a:fld>
            <a:endParaRPr lang="it-IT" sz="2800" dirty="0">
              <a:solidFill>
                <a:schemeClr val="bg1"/>
              </a:solidFill>
            </a:endParaRPr>
          </a:p>
        </p:txBody>
      </p:sp>
      <p:sp>
        <p:nvSpPr>
          <p:cNvPr id="10" name="CasellaDiTesto 9">
            <a:extLst>
              <a:ext uri="{FF2B5EF4-FFF2-40B4-BE49-F238E27FC236}">
                <a16:creationId xmlns:a16="http://schemas.microsoft.com/office/drawing/2014/main" id="{F71FF7A0-C271-B9A7-AA15-0F007B48ACDD}"/>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94D9EC96-DABA-2308-2D8A-854DC9B5449A}"/>
              </a:ext>
            </a:extLst>
          </p:cNvPr>
          <p:cNvPicPr>
            <a:picLocks noChangeAspect="1"/>
          </p:cNvPicPr>
          <p:nvPr/>
        </p:nvPicPr>
        <p:blipFill>
          <a:blip r:embed="rId2"/>
          <a:stretch>
            <a:fillRect/>
          </a:stretch>
        </p:blipFill>
        <p:spPr>
          <a:xfrm>
            <a:off x="8232483" y="263047"/>
            <a:ext cx="658654" cy="1063336"/>
          </a:xfrm>
          <a:prstGeom prst="rect">
            <a:avLst/>
          </a:prstGeom>
        </p:spPr>
      </p:pic>
      <p:sp>
        <p:nvSpPr>
          <p:cNvPr id="6" name="CasellaDiTesto 5">
            <a:extLst>
              <a:ext uri="{FF2B5EF4-FFF2-40B4-BE49-F238E27FC236}">
                <a16:creationId xmlns:a16="http://schemas.microsoft.com/office/drawing/2014/main" id="{CAC9866D-44FF-21F4-993F-A7805B11AE46}"/>
              </a:ext>
            </a:extLst>
          </p:cNvPr>
          <p:cNvSpPr txBox="1"/>
          <p:nvPr/>
        </p:nvSpPr>
        <p:spPr>
          <a:xfrm>
            <a:off x="420792" y="1033995"/>
            <a:ext cx="4522099" cy="584775"/>
          </a:xfrm>
          <a:prstGeom prst="rect">
            <a:avLst/>
          </a:prstGeom>
          <a:noFill/>
        </p:spPr>
        <p:txBody>
          <a:bodyPr wrap="square" rtlCol="0">
            <a:spAutoFit/>
          </a:bodyPr>
          <a:lstStyle/>
          <a:p>
            <a:r>
              <a:rPr lang="it-IT" sz="3200" b="1" dirty="0">
                <a:solidFill>
                  <a:schemeClr val="bg1"/>
                </a:solidFill>
                <a:highlight>
                  <a:srgbClr val="FF0000"/>
                </a:highlight>
              </a:rPr>
              <a:t>I SIGNIFICATI NASCOSTI</a:t>
            </a:r>
          </a:p>
        </p:txBody>
      </p:sp>
      <p:sp>
        <p:nvSpPr>
          <p:cNvPr id="3" name="CasellaDiTesto 2">
            <a:extLst>
              <a:ext uri="{FF2B5EF4-FFF2-40B4-BE49-F238E27FC236}">
                <a16:creationId xmlns:a16="http://schemas.microsoft.com/office/drawing/2014/main" id="{4EF81489-1BC0-43ED-EBC6-6EE864C0D333}"/>
              </a:ext>
            </a:extLst>
          </p:cNvPr>
          <p:cNvSpPr txBox="1"/>
          <p:nvPr/>
        </p:nvSpPr>
        <p:spPr>
          <a:xfrm>
            <a:off x="420792" y="1762861"/>
            <a:ext cx="8302415" cy="4708981"/>
          </a:xfrm>
          <a:prstGeom prst="rect">
            <a:avLst/>
          </a:prstGeom>
          <a:noFill/>
        </p:spPr>
        <p:txBody>
          <a:bodyPr wrap="square">
            <a:spAutoFit/>
          </a:bodyPr>
          <a:lstStyle/>
          <a:p>
            <a:r>
              <a:rPr lang="it-IT" sz="3000" dirty="0"/>
              <a:t>Per comprendere Giovanni è quindi importante non fermarsi soltanto alla domanda: </a:t>
            </a:r>
            <a:r>
              <a:rPr lang="it-IT" sz="3000" b="1" i="1" dirty="0"/>
              <a:t>«Che cosa è successo?»</a:t>
            </a:r>
            <a:r>
              <a:rPr lang="it-IT" sz="3000" dirty="0"/>
              <a:t>, ma chiedersi anche: </a:t>
            </a:r>
            <a:r>
              <a:rPr lang="it-IT" sz="3000" b="1" i="1" dirty="0"/>
              <a:t>«Che cosa vuole rivelarci Giovanni attraverso questo episodio?». </a:t>
            </a:r>
            <a:r>
              <a:rPr lang="it-IT" sz="3000" dirty="0"/>
              <a:t>Al centro di tutto il Vangelo c'è una domanda fondamentale: </a:t>
            </a:r>
            <a:r>
              <a:rPr lang="it-IT" sz="3000" b="1" i="1" dirty="0"/>
              <a:t>Chi è veramente Gesù?</a:t>
            </a:r>
            <a:r>
              <a:rPr lang="it-IT" sz="3000" i="1" dirty="0"/>
              <a:t> </a:t>
            </a:r>
            <a:r>
              <a:rPr lang="it-IT" sz="3000" dirty="0"/>
              <a:t>Giovanni risponde progressivamente a questa domanda presentando Gesù come </a:t>
            </a:r>
            <a:r>
              <a:rPr lang="it-IT" sz="3000" b="1" dirty="0"/>
              <a:t>Colui che viene dal Padre, che conosce il Padre, che rivela il Padre e che conduce gli uomini al Padre. </a:t>
            </a:r>
            <a:endParaRPr lang="it-IT" sz="3000" dirty="0"/>
          </a:p>
        </p:txBody>
      </p:sp>
    </p:spTree>
    <p:extLst>
      <p:ext uri="{BB962C8B-B14F-4D97-AF65-F5344CB8AC3E}">
        <p14:creationId xmlns:p14="http://schemas.microsoft.com/office/powerpoint/2010/main" val="655476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56E1A-8C9A-906D-AA8A-B74CB4D41AB1}"/>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B8E2F265-79F1-E31D-4EB0-159D964D6FF5}"/>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15</a:t>
            </a:fld>
            <a:endParaRPr lang="it-IT" sz="2800" dirty="0">
              <a:solidFill>
                <a:schemeClr val="bg1"/>
              </a:solidFill>
            </a:endParaRPr>
          </a:p>
        </p:txBody>
      </p:sp>
      <p:sp>
        <p:nvSpPr>
          <p:cNvPr id="10" name="CasellaDiTesto 9">
            <a:extLst>
              <a:ext uri="{FF2B5EF4-FFF2-40B4-BE49-F238E27FC236}">
                <a16:creationId xmlns:a16="http://schemas.microsoft.com/office/drawing/2014/main" id="{701D36A6-E544-03B8-6615-3CAFBCC8230D}"/>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3A874586-C8AD-CF69-7A83-F6F90AFD004A}"/>
              </a:ext>
            </a:extLst>
          </p:cNvPr>
          <p:cNvPicPr>
            <a:picLocks noChangeAspect="1"/>
          </p:cNvPicPr>
          <p:nvPr/>
        </p:nvPicPr>
        <p:blipFill>
          <a:blip r:embed="rId2"/>
          <a:stretch>
            <a:fillRect/>
          </a:stretch>
        </p:blipFill>
        <p:spPr>
          <a:xfrm>
            <a:off x="8232483" y="263047"/>
            <a:ext cx="658654" cy="1063336"/>
          </a:xfrm>
          <a:prstGeom prst="rect">
            <a:avLst/>
          </a:prstGeom>
        </p:spPr>
      </p:pic>
      <p:sp>
        <p:nvSpPr>
          <p:cNvPr id="3" name="CasellaDiTesto 2">
            <a:extLst>
              <a:ext uri="{FF2B5EF4-FFF2-40B4-BE49-F238E27FC236}">
                <a16:creationId xmlns:a16="http://schemas.microsoft.com/office/drawing/2014/main" id="{38CD3F6C-DEE3-770A-D214-0114B38164C9}"/>
              </a:ext>
            </a:extLst>
          </p:cNvPr>
          <p:cNvSpPr txBox="1"/>
          <p:nvPr/>
        </p:nvSpPr>
        <p:spPr>
          <a:xfrm>
            <a:off x="481082" y="1811232"/>
            <a:ext cx="6291507" cy="1569660"/>
          </a:xfrm>
          <a:prstGeom prst="rect">
            <a:avLst/>
          </a:prstGeom>
          <a:noFill/>
        </p:spPr>
        <p:txBody>
          <a:bodyPr wrap="square">
            <a:spAutoFit/>
          </a:bodyPr>
          <a:lstStyle/>
          <a:p>
            <a:r>
              <a:rPr lang="it-IT" sz="3200" dirty="0"/>
              <a:t>Per questo il Vangelo di Giovanni può essere letto contemporaneamente come:</a:t>
            </a:r>
          </a:p>
        </p:txBody>
      </p:sp>
      <p:sp>
        <p:nvSpPr>
          <p:cNvPr id="8" name="CasellaDiTesto 7">
            <a:extLst>
              <a:ext uri="{FF2B5EF4-FFF2-40B4-BE49-F238E27FC236}">
                <a16:creationId xmlns:a16="http://schemas.microsoft.com/office/drawing/2014/main" id="{89876831-A513-2179-5BB2-299515FA9601}"/>
              </a:ext>
            </a:extLst>
          </p:cNvPr>
          <p:cNvSpPr txBox="1"/>
          <p:nvPr/>
        </p:nvSpPr>
        <p:spPr>
          <a:xfrm>
            <a:off x="458533" y="3824647"/>
            <a:ext cx="8186087" cy="584775"/>
          </a:xfrm>
          <a:prstGeom prst="rect">
            <a:avLst/>
          </a:prstGeom>
          <a:solidFill>
            <a:srgbClr val="FFFF00"/>
          </a:solidFill>
        </p:spPr>
        <p:txBody>
          <a:bodyPr wrap="square" rtlCol="0">
            <a:spAutoFit/>
          </a:bodyPr>
          <a:lstStyle/>
          <a:p>
            <a:r>
              <a:rPr lang="it-IT" sz="3200" b="1" dirty="0">
                <a:solidFill>
                  <a:srgbClr val="C00000"/>
                </a:solidFill>
              </a:rPr>
              <a:t>RACCONTO in cui si narra la storia di Gesù</a:t>
            </a:r>
          </a:p>
        </p:txBody>
      </p:sp>
      <p:sp>
        <p:nvSpPr>
          <p:cNvPr id="9" name="CasellaDiTesto 8">
            <a:extLst>
              <a:ext uri="{FF2B5EF4-FFF2-40B4-BE49-F238E27FC236}">
                <a16:creationId xmlns:a16="http://schemas.microsoft.com/office/drawing/2014/main" id="{DF3CF161-26DD-7E45-F0D0-A75DE5C43501}"/>
              </a:ext>
            </a:extLst>
          </p:cNvPr>
          <p:cNvSpPr txBox="1"/>
          <p:nvPr/>
        </p:nvSpPr>
        <p:spPr>
          <a:xfrm>
            <a:off x="458533" y="4654535"/>
            <a:ext cx="8186087" cy="584775"/>
          </a:xfrm>
          <a:prstGeom prst="rect">
            <a:avLst/>
          </a:prstGeom>
          <a:solidFill>
            <a:srgbClr val="00B050"/>
          </a:solidFill>
        </p:spPr>
        <p:txBody>
          <a:bodyPr wrap="square" rtlCol="0">
            <a:spAutoFit/>
          </a:bodyPr>
          <a:lstStyle/>
          <a:p>
            <a:r>
              <a:rPr lang="it-IT" sz="3200" b="1" dirty="0">
                <a:solidFill>
                  <a:schemeClr val="bg1"/>
                </a:solidFill>
              </a:rPr>
              <a:t>RIVELAZIONE della Persona Divina di Gesù</a:t>
            </a:r>
          </a:p>
        </p:txBody>
      </p:sp>
      <p:sp>
        <p:nvSpPr>
          <p:cNvPr id="11" name="CasellaDiTesto 10">
            <a:extLst>
              <a:ext uri="{FF2B5EF4-FFF2-40B4-BE49-F238E27FC236}">
                <a16:creationId xmlns:a16="http://schemas.microsoft.com/office/drawing/2014/main" id="{7D57D492-E223-0C99-D469-40B1BFF7FAE9}"/>
              </a:ext>
            </a:extLst>
          </p:cNvPr>
          <p:cNvSpPr txBox="1"/>
          <p:nvPr/>
        </p:nvSpPr>
        <p:spPr>
          <a:xfrm>
            <a:off x="481082" y="5644760"/>
            <a:ext cx="8186087" cy="584775"/>
          </a:xfrm>
          <a:prstGeom prst="rect">
            <a:avLst/>
          </a:prstGeom>
          <a:solidFill>
            <a:srgbClr val="00B0F0"/>
          </a:solidFill>
        </p:spPr>
        <p:txBody>
          <a:bodyPr wrap="none" rtlCol="0">
            <a:spAutoFit/>
          </a:bodyPr>
          <a:lstStyle/>
          <a:p>
            <a:r>
              <a:rPr lang="it-IT" sz="3200" b="1" dirty="0"/>
              <a:t>INVITO AD ACCOGLIERE GESÙ e vivere di Gesù</a:t>
            </a:r>
          </a:p>
        </p:txBody>
      </p:sp>
      <p:sp>
        <p:nvSpPr>
          <p:cNvPr id="4" name="CasellaDiTesto 3">
            <a:extLst>
              <a:ext uri="{FF2B5EF4-FFF2-40B4-BE49-F238E27FC236}">
                <a16:creationId xmlns:a16="http://schemas.microsoft.com/office/drawing/2014/main" id="{EC2BD956-E2DD-D09F-F29B-B63FAE52ECE0}"/>
              </a:ext>
            </a:extLst>
          </p:cNvPr>
          <p:cNvSpPr txBox="1"/>
          <p:nvPr/>
        </p:nvSpPr>
        <p:spPr>
          <a:xfrm>
            <a:off x="420792" y="1033995"/>
            <a:ext cx="4522099" cy="584775"/>
          </a:xfrm>
          <a:prstGeom prst="rect">
            <a:avLst/>
          </a:prstGeom>
          <a:noFill/>
        </p:spPr>
        <p:txBody>
          <a:bodyPr wrap="square" rtlCol="0">
            <a:spAutoFit/>
          </a:bodyPr>
          <a:lstStyle/>
          <a:p>
            <a:r>
              <a:rPr lang="it-IT" sz="3200" b="1" dirty="0">
                <a:solidFill>
                  <a:schemeClr val="bg1"/>
                </a:solidFill>
                <a:highlight>
                  <a:srgbClr val="FF0000"/>
                </a:highlight>
              </a:rPr>
              <a:t>I SIGNIFICATI NASCOSTI</a:t>
            </a:r>
          </a:p>
        </p:txBody>
      </p:sp>
      <p:pic>
        <p:nvPicPr>
          <p:cNvPr id="12" name="Immagine 11">
            <a:extLst>
              <a:ext uri="{FF2B5EF4-FFF2-40B4-BE49-F238E27FC236}">
                <a16:creationId xmlns:a16="http://schemas.microsoft.com/office/drawing/2014/main" id="{7DBB3877-5EC2-97AB-1701-C62B80A820F4}"/>
              </a:ext>
            </a:extLst>
          </p:cNvPr>
          <p:cNvPicPr>
            <a:picLocks noChangeAspect="1"/>
          </p:cNvPicPr>
          <p:nvPr/>
        </p:nvPicPr>
        <p:blipFill>
          <a:blip r:embed="rId3"/>
          <a:stretch>
            <a:fillRect/>
          </a:stretch>
        </p:blipFill>
        <p:spPr>
          <a:xfrm>
            <a:off x="6975480" y="1733535"/>
            <a:ext cx="1690321" cy="1725054"/>
          </a:xfrm>
          <a:prstGeom prst="rect">
            <a:avLst/>
          </a:prstGeom>
        </p:spPr>
      </p:pic>
    </p:spTree>
    <p:extLst>
      <p:ext uri="{BB962C8B-B14F-4D97-AF65-F5344CB8AC3E}">
        <p14:creationId xmlns:p14="http://schemas.microsoft.com/office/powerpoint/2010/main" val="33050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F5FFB-7F50-2943-427D-51944CA45A23}"/>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A4DD833F-F338-4331-2FE1-6A799952A291}"/>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16</a:t>
            </a:fld>
            <a:endParaRPr lang="it-IT" sz="2800" dirty="0">
              <a:solidFill>
                <a:schemeClr val="bg1"/>
              </a:solidFill>
            </a:endParaRPr>
          </a:p>
        </p:txBody>
      </p:sp>
      <p:sp>
        <p:nvSpPr>
          <p:cNvPr id="10" name="CasellaDiTesto 9">
            <a:extLst>
              <a:ext uri="{FF2B5EF4-FFF2-40B4-BE49-F238E27FC236}">
                <a16:creationId xmlns:a16="http://schemas.microsoft.com/office/drawing/2014/main" id="{34CB083E-D5C3-00B0-0A47-5311DEE0AF8B}"/>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692B9282-1DF7-DE4E-E8BB-1D64FD1F0CBB}"/>
              </a:ext>
            </a:extLst>
          </p:cNvPr>
          <p:cNvPicPr>
            <a:picLocks noChangeAspect="1"/>
          </p:cNvPicPr>
          <p:nvPr/>
        </p:nvPicPr>
        <p:blipFill>
          <a:blip r:embed="rId2"/>
          <a:stretch>
            <a:fillRect/>
          </a:stretch>
        </p:blipFill>
        <p:spPr>
          <a:xfrm>
            <a:off x="8232483" y="263047"/>
            <a:ext cx="658654" cy="1063336"/>
          </a:xfrm>
          <a:prstGeom prst="rect">
            <a:avLst/>
          </a:prstGeom>
        </p:spPr>
      </p:pic>
      <p:sp>
        <p:nvSpPr>
          <p:cNvPr id="3" name="CasellaDiTesto 2">
            <a:extLst>
              <a:ext uri="{FF2B5EF4-FFF2-40B4-BE49-F238E27FC236}">
                <a16:creationId xmlns:a16="http://schemas.microsoft.com/office/drawing/2014/main" id="{52266C92-2415-98C4-770A-B07DD0C08849}"/>
              </a:ext>
            </a:extLst>
          </p:cNvPr>
          <p:cNvSpPr txBox="1"/>
          <p:nvPr/>
        </p:nvSpPr>
        <p:spPr>
          <a:xfrm>
            <a:off x="321933" y="1802773"/>
            <a:ext cx="5283340" cy="4401205"/>
          </a:xfrm>
          <a:prstGeom prst="rect">
            <a:avLst/>
          </a:prstGeom>
          <a:noFill/>
        </p:spPr>
        <p:txBody>
          <a:bodyPr wrap="square">
            <a:spAutoFit/>
          </a:bodyPr>
          <a:lstStyle/>
          <a:p>
            <a:r>
              <a:rPr lang="it-IT" sz="2800" dirty="0"/>
              <a:t>Il punto culminante del Vangelo sarà la morte e risurrezione di Gesù. Anche qui Giovanni presenta gli avvenimenti in </a:t>
            </a:r>
            <a:br>
              <a:rPr lang="it-IT" sz="2800" dirty="0"/>
            </a:br>
            <a:r>
              <a:rPr lang="it-IT" sz="2800" dirty="0"/>
              <a:t>modo molto particolare: la croce non è soltanto il luogo della sofferenza e della morte di Gesù, ma diventa anche il momento supremo della sua </a:t>
            </a:r>
            <a:r>
              <a:rPr lang="it-IT" sz="2800" b="1" dirty="0"/>
              <a:t>glorificazione</a:t>
            </a:r>
            <a:r>
              <a:rPr lang="it-IT" sz="2800" dirty="0"/>
              <a:t> e della rivelazione del suo amore. </a:t>
            </a:r>
          </a:p>
        </p:txBody>
      </p:sp>
      <p:sp>
        <p:nvSpPr>
          <p:cNvPr id="4" name="CasellaDiTesto 3">
            <a:extLst>
              <a:ext uri="{FF2B5EF4-FFF2-40B4-BE49-F238E27FC236}">
                <a16:creationId xmlns:a16="http://schemas.microsoft.com/office/drawing/2014/main" id="{12C5BC1C-74C3-8F9E-150D-A6A8C36FBE67}"/>
              </a:ext>
            </a:extLst>
          </p:cNvPr>
          <p:cNvSpPr txBox="1"/>
          <p:nvPr/>
        </p:nvSpPr>
        <p:spPr>
          <a:xfrm>
            <a:off x="420792" y="1033995"/>
            <a:ext cx="4522099" cy="584775"/>
          </a:xfrm>
          <a:prstGeom prst="rect">
            <a:avLst/>
          </a:prstGeom>
          <a:noFill/>
        </p:spPr>
        <p:txBody>
          <a:bodyPr wrap="square" rtlCol="0">
            <a:spAutoFit/>
          </a:bodyPr>
          <a:lstStyle/>
          <a:p>
            <a:r>
              <a:rPr lang="it-IT" sz="3200" b="1" dirty="0">
                <a:solidFill>
                  <a:schemeClr val="bg1"/>
                </a:solidFill>
                <a:highlight>
                  <a:srgbClr val="FF0000"/>
                </a:highlight>
              </a:rPr>
              <a:t>LA CROCE GLORIOSA</a:t>
            </a:r>
          </a:p>
        </p:txBody>
      </p:sp>
      <p:pic>
        <p:nvPicPr>
          <p:cNvPr id="7" name="Immagine 6" descr="Il crocifisso di Francesco torna a san Damiano - Vocazione Francescana">
            <a:extLst>
              <a:ext uri="{FF2B5EF4-FFF2-40B4-BE49-F238E27FC236}">
                <a16:creationId xmlns:a16="http://schemas.microsoft.com/office/drawing/2014/main" id="{6A1D06A6-35A8-766D-8041-4638681A18B8}"/>
              </a:ext>
            </a:extLst>
          </p:cNvPr>
          <p:cNvPicPr>
            <a:picLocks noChangeAspect="1"/>
          </p:cNvPicPr>
          <p:nvPr/>
        </p:nvPicPr>
        <p:blipFill>
          <a:blip r:embed="rId3"/>
          <a:stretch>
            <a:fillRect/>
          </a:stretch>
        </p:blipFill>
        <p:spPr>
          <a:xfrm>
            <a:off x="6036860" y="2302978"/>
            <a:ext cx="2958020" cy="2223478"/>
          </a:xfrm>
          <a:prstGeom prst="rect">
            <a:avLst/>
          </a:prstGeom>
        </p:spPr>
      </p:pic>
    </p:spTree>
    <p:extLst>
      <p:ext uri="{BB962C8B-B14F-4D97-AF65-F5344CB8AC3E}">
        <p14:creationId xmlns:p14="http://schemas.microsoft.com/office/powerpoint/2010/main" val="1785651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2817F-5BC9-3A4C-DF5E-27B2EF26DA25}"/>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39849388-A104-5CAC-31CD-04974955CF5B}"/>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17</a:t>
            </a:fld>
            <a:endParaRPr lang="it-IT" sz="2800" dirty="0">
              <a:solidFill>
                <a:schemeClr val="bg1"/>
              </a:solidFill>
            </a:endParaRPr>
          </a:p>
        </p:txBody>
      </p:sp>
      <p:sp>
        <p:nvSpPr>
          <p:cNvPr id="10" name="CasellaDiTesto 9">
            <a:extLst>
              <a:ext uri="{FF2B5EF4-FFF2-40B4-BE49-F238E27FC236}">
                <a16:creationId xmlns:a16="http://schemas.microsoft.com/office/drawing/2014/main" id="{C2EC9DC9-CE2D-FF86-F5F9-03FD5901A23D}"/>
              </a:ext>
            </a:extLst>
          </p:cNvPr>
          <p:cNvSpPr txBox="1"/>
          <p:nvPr/>
        </p:nvSpPr>
        <p:spPr>
          <a:xfrm>
            <a:off x="3326004" y="324601"/>
            <a:ext cx="4833258" cy="400110"/>
          </a:xfrm>
          <a:prstGeom prst="rect">
            <a:avLst/>
          </a:prstGeom>
          <a:solidFill>
            <a:srgbClr val="202AC0"/>
          </a:solidFill>
        </p:spPr>
        <p:txBody>
          <a:bodyPr wrap="square" rtlCol="0">
            <a:spAutoFit/>
          </a:bodyPr>
          <a:lstStyle/>
          <a:p>
            <a:pPr algn="r"/>
            <a:r>
              <a:rPr lang="it-IT" sz="2000" b="1" dirty="0">
                <a:solidFill>
                  <a:schemeClr val="bg1"/>
                </a:solidFill>
              </a:rPr>
              <a:t>INTRODUZIONE AL VANGELO DI GIOVANNI</a:t>
            </a:r>
          </a:p>
        </p:txBody>
      </p:sp>
      <p:pic>
        <p:nvPicPr>
          <p:cNvPr id="5" name="Immagine 4">
            <a:extLst>
              <a:ext uri="{FF2B5EF4-FFF2-40B4-BE49-F238E27FC236}">
                <a16:creationId xmlns:a16="http://schemas.microsoft.com/office/drawing/2014/main" id="{6CFAD03D-431E-C8C2-EE3F-3D40F63609D4}"/>
              </a:ext>
            </a:extLst>
          </p:cNvPr>
          <p:cNvPicPr>
            <a:picLocks noChangeAspect="1"/>
          </p:cNvPicPr>
          <p:nvPr/>
        </p:nvPicPr>
        <p:blipFill>
          <a:blip r:embed="rId2"/>
          <a:stretch>
            <a:fillRect/>
          </a:stretch>
        </p:blipFill>
        <p:spPr>
          <a:xfrm>
            <a:off x="8232483" y="263047"/>
            <a:ext cx="658654" cy="1063336"/>
          </a:xfrm>
          <a:prstGeom prst="rect">
            <a:avLst/>
          </a:prstGeom>
        </p:spPr>
      </p:pic>
      <p:sp>
        <p:nvSpPr>
          <p:cNvPr id="6" name="CasellaDiTesto 5">
            <a:extLst>
              <a:ext uri="{FF2B5EF4-FFF2-40B4-BE49-F238E27FC236}">
                <a16:creationId xmlns:a16="http://schemas.microsoft.com/office/drawing/2014/main" id="{C03BAF8A-F8B2-9262-076E-77596D89FBFD}"/>
              </a:ext>
            </a:extLst>
          </p:cNvPr>
          <p:cNvSpPr txBox="1"/>
          <p:nvPr/>
        </p:nvSpPr>
        <p:spPr>
          <a:xfrm>
            <a:off x="420792" y="1033995"/>
            <a:ext cx="4522099" cy="1077218"/>
          </a:xfrm>
          <a:prstGeom prst="rect">
            <a:avLst/>
          </a:prstGeom>
          <a:noFill/>
        </p:spPr>
        <p:txBody>
          <a:bodyPr wrap="square" rtlCol="0">
            <a:spAutoFit/>
          </a:bodyPr>
          <a:lstStyle/>
          <a:p>
            <a:r>
              <a:rPr lang="it-IT" sz="3200" b="1" dirty="0">
                <a:solidFill>
                  <a:srgbClr val="C00000"/>
                </a:solidFill>
                <a:highlight>
                  <a:srgbClr val="00FFFF"/>
                </a:highlight>
              </a:rPr>
              <a:t>LO SCOPO DEL VANGELO DI GIOVANNI</a:t>
            </a:r>
          </a:p>
        </p:txBody>
      </p:sp>
      <p:sp>
        <p:nvSpPr>
          <p:cNvPr id="3" name="CasellaDiTesto 2">
            <a:extLst>
              <a:ext uri="{FF2B5EF4-FFF2-40B4-BE49-F238E27FC236}">
                <a16:creationId xmlns:a16="http://schemas.microsoft.com/office/drawing/2014/main" id="{AD092875-7602-6CFF-E562-FA9BD0D036EA}"/>
              </a:ext>
            </a:extLst>
          </p:cNvPr>
          <p:cNvSpPr txBox="1"/>
          <p:nvPr/>
        </p:nvSpPr>
        <p:spPr>
          <a:xfrm>
            <a:off x="336827" y="2157713"/>
            <a:ext cx="8470345" cy="4401205"/>
          </a:xfrm>
          <a:prstGeom prst="rect">
            <a:avLst/>
          </a:prstGeom>
          <a:noFill/>
        </p:spPr>
        <p:txBody>
          <a:bodyPr wrap="square">
            <a:spAutoFit/>
          </a:bodyPr>
          <a:lstStyle/>
          <a:p>
            <a:r>
              <a:rPr lang="it-IT" sz="2800" dirty="0"/>
              <a:t>Giovanni alla fine del suo Vangelo, </a:t>
            </a:r>
            <a:br>
              <a:rPr lang="it-IT" sz="2800" dirty="0"/>
            </a:br>
            <a:r>
              <a:rPr lang="it-IT" sz="2800" dirty="0"/>
              <a:t>spiega lo scopo per cui ha scritto: </a:t>
            </a:r>
            <a:br>
              <a:rPr lang="it-IT" sz="2800" dirty="0"/>
            </a:br>
            <a:r>
              <a:rPr lang="it-IT" sz="2800" b="1" i="1" dirty="0"/>
              <a:t>«Questi sono stati scritti perché crediate </a:t>
            </a:r>
            <a:br>
              <a:rPr lang="it-IT" sz="2800" b="1" i="1" dirty="0"/>
            </a:br>
            <a:r>
              <a:rPr lang="it-IT" sz="2800" b="1" i="1" dirty="0"/>
              <a:t>che Gesù è il Cristo, il Figlio di Dio, e perché, </a:t>
            </a:r>
            <a:br>
              <a:rPr lang="it-IT" sz="2800" b="1" i="1" dirty="0"/>
            </a:br>
            <a:r>
              <a:rPr lang="it-IT" sz="2800" b="1" i="1" dirty="0"/>
              <a:t>credendo, abbiate la vita nel suo nome»</a:t>
            </a:r>
            <a:r>
              <a:rPr lang="it-IT" sz="2800" dirty="0"/>
              <a:t> (</a:t>
            </a:r>
            <a:r>
              <a:rPr lang="it-IT" sz="2800" dirty="0" err="1"/>
              <a:t>Gv</a:t>
            </a:r>
            <a:r>
              <a:rPr lang="it-IT" sz="2800" dirty="0"/>
              <a:t> 20,31).</a:t>
            </a:r>
          </a:p>
          <a:p>
            <a:r>
              <a:rPr lang="it-IT" sz="2800" dirty="0"/>
              <a:t>Questa frase ci offre una chiave fondamentale per leggere tutto il Vangelo: </a:t>
            </a:r>
            <a:r>
              <a:rPr lang="it-IT" sz="2800" b="1" dirty="0">
                <a:solidFill>
                  <a:srgbClr val="FF0000"/>
                </a:solidFill>
              </a:rPr>
              <a:t>Giovanni non vuole semplicemente informarci su Gesù; vuole condurci a incontrarlo, a riconoscere chi è, a credere in Lui e fare il passaggio da suo discepolo a suo amico.</a:t>
            </a:r>
            <a:endParaRPr lang="it-IT" sz="2800" dirty="0">
              <a:solidFill>
                <a:srgbClr val="FF0000"/>
              </a:solidFill>
            </a:endParaRPr>
          </a:p>
        </p:txBody>
      </p:sp>
      <p:pic>
        <p:nvPicPr>
          <p:cNvPr id="4" name="Immagine 3">
            <a:extLst>
              <a:ext uri="{FF2B5EF4-FFF2-40B4-BE49-F238E27FC236}">
                <a16:creationId xmlns:a16="http://schemas.microsoft.com/office/drawing/2014/main" id="{1AA8ADE4-6B19-8EC4-7E07-CBA1DBEEE14C}"/>
              </a:ext>
            </a:extLst>
          </p:cNvPr>
          <p:cNvPicPr>
            <a:picLocks noChangeAspect="1"/>
          </p:cNvPicPr>
          <p:nvPr/>
        </p:nvPicPr>
        <p:blipFill>
          <a:blip r:embed="rId3"/>
          <a:stretch>
            <a:fillRect/>
          </a:stretch>
        </p:blipFill>
        <p:spPr>
          <a:xfrm>
            <a:off x="6932020" y="1703946"/>
            <a:ext cx="1959118" cy="1999374"/>
          </a:xfrm>
          <a:prstGeom prst="rect">
            <a:avLst/>
          </a:prstGeom>
        </p:spPr>
      </p:pic>
    </p:spTree>
    <p:extLst>
      <p:ext uri="{BB962C8B-B14F-4D97-AF65-F5344CB8AC3E}">
        <p14:creationId xmlns:p14="http://schemas.microsoft.com/office/powerpoint/2010/main" val="1215520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9B88B-5EC3-1A45-4997-3C6E79BAA59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44BAE0BC-A6CA-5839-6DCD-2B511C25A4DA}"/>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18</a:t>
            </a:fld>
            <a:endParaRPr lang="it-IT" sz="2800" dirty="0">
              <a:solidFill>
                <a:schemeClr val="bg1"/>
              </a:solidFill>
            </a:endParaRPr>
          </a:p>
        </p:txBody>
      </p:sp>
      <p:sp>
        <p:nvSpPr>
          <p:cNvPr id="10" name="CasellaDiTesto 9">
            <a:extLst>
              <a:ext uri="{FF2B5EF4-FFF2-40B4-BE49-F238E27FC236}">
                <a16:creationId xmlns:a16="http://schemas.microsoft.com/office/drawing/2014/main" id="{895428D7-A4F9-BE16-8502-BFC84D79EACE}"/>
              </a:ext>
            </a:extLst>
          </p:cNvPr>
          <p:cNvSpPr txBox="1"/>
          <p:nvPr/>
        </p:nvSpPr>
        <p:spPr>
          <a:xfrm>
            <a:off x="5375868" y="421399"/>
            <a:ext cx="2773345" cy="523220"/>
          </a:xfrm>
          <a:prstGeom prst="rect">
            <a:avLst/>
          </a:prstGeom>
          <a:solidFill>
            <a:schemeClr val="bg1"/>
          </a:solidFill>
        </p:spPr>
        <p:txBody>
          <a:bodyPr wrap="square" rtlCol="0">
            <a:spAutoFit/>
          </a:bodyPr>
          <a:lstStyle/>
          <a:p>
            <a:pPr algn="r"/>
            <a:r>
              <a:rPr lang="it-IT" sz="2800" b="1" dirty="0">
                <a:solidFill>
                  <a:srgbClr val="FF0000"/>
                </a:solidFill>
              </a:rPr>
              <a:t>I SETTE «SEGNI»</a:t>
            </a:r>
          </a:p>
        </p:txBody>
      </p:sp>
      <p:pic>
        <p:nvPicPr>
          <p:cNvPr id="5" name="Immagine 4">
            <a:extLst>
              <a:ext uri="{FF2B5EF4-FFF2-40B4-BE49-F238E27FC236}">
                <a16:creationId xmlns:a16="http://schemas.microsoft.com/office/drawing/2014/main" id="{2A1CD579-AC89-62CA-E778-9E8437380A41}"/>
              </a:ext>
            </a:extLst>
          </p:cNvPr>
          <p:cNvPicPr>
            <a:picLocks noChangeAspect="1"/>
          </p:cNvPicPr>
          <p:nvPr/>
        </p:nvPicPr>
        <p:blipFill>
          <a:blip r:embed="rId2"/>
          <a:stretch>
            <a:fillRect/>
          </a:stretch>
        </p:blipFill>
        <p:spPr>
          <a:xfrm>
            <a:off x="8232483" y="263047"/>
            <a:ext cx="658654" cy="1063336"/>
          </a:xfrm>
          <a:prstGeom prst="rect">
            <a:avLst/>
          </a:prstGeom>
        </p:spPr>
      </p:pic>
      <p:sp>
        <p:nvSpPr>
          <p:cNvPr id="3" name="CasellaDiTesto 2">
            <a:extLst>
              <a:ext uri="{FF2B5EF4-FFF2-40B4-BE49-F238E27FC236}">
                <a16:creationId xmlns:a16="http://schemas.microsoft.com/office/drawing/2014/main" id="{1BECD43D-EEE1-B3BC-94FB-A632FE0AD92D}"/>
              </a:ext>
            </a:extLst>
          </p:cNvPr>
          <p:cNvSpPr txBox="1"/>
          <p:nvPr/>
        </p:nvSpPr>
        <p:spPr>
          <a:xfrm>
            <a:off x="420792" y="924596"/>
            <a:ext cx="8470345" cy="5262979"/>
          </a:xfrm>
          <a:prstGeom prst="rect">
            <a:avLst/>
          </a:prstGeom>
          <a:noFill/>
        </p:spPr>
        <p:txBody>
          <a:bodyPr wrap="square">
            <a:spAutoFit/>
          </a:bodyPr>
          <a:lstStyle/>
          <a:p>
            <a:r>
              <a:rPr lang="it-IT" sz="2800" dirty="0"/>
              <a:t>Nei Vangeli Sinottici </a:t>
            </a:r>
            <a:br>
              <a:rPr lang="it-IT" sz="2800" dirty="0"/>
            </a:br>
            <a:r>
              <a:rPr lang="it-IT" sz="2800" dirty="0"/>
              <a:t>i </a:t>
            </a:r>
            <a:r>
              <a:rPr lang="it-IT" sz="2800" i="1" dirty="0"/>
              <a:t>“miracoli”</a:t>
            </a:r>
            <a:r>
              <a:rPr lang="it-IT" sz="2800" dirty="0"/>
              <a:t>, cioè i racconti dei prodigi operati da Gesù sono: in Marco 18, in Matteo 20, in Luca 20, nel Vangelo di Giovanni sono solo sette e non sono chiamati </a:t>
            </a:r>
            <a:r>
              <a:rPr lang="it-IT" sz="2800" i="1" dirty="0"/>
              <a:t>“miracoli”</a:t>
            </a:r>
            <a:r>
              <a:rPr lang="it-IT" sz="2800" dirty="0"/>
              <a:t>, ma </a:t>
            </a:r>
            <a:r>
              <a:rPr lang="it-IT" sz="2800" b="1" i="1" dirty="0">
                <a:highlight>
                  <a:srgbClr val="FFFF00"/>
                </a:highlight>
              </a:rPr>
              <a:t>“segni” </a:t>
            </a:r>
            <a:r>
              <a:rPr lang="it-IT" sz="2800" b="1" i="1" dirty="0"/>
              <a:t>.</a:t>
            </a:r>
            <a:endParaRPr lang="it-IT" sz="2800" dirty="0"/>
          </a:p>
          <a:p>
            <a:r>
              <a:rPr lang="it-IT" sz="2800" dirty="0"/>
              <a:t>Giovanni li chiama </a:t>
            </a:r>
            <a:r>
              <a:rPr lang="it-IT" sz="2800" b="1" dirty="0"/>
              <a:t>«segni»</a:t>
            </a:r>
            <a:r>
              <a:rPr lang="it-IT" sz="2800" dirty="0"/>
              <a:t> in quanto non vuole farceli considerare semplicemente come fatti straordinari, ma come </a:t>
            </a:r>
            <a:r>
              <a:rPr lang="it-IT" sz="2800" b="1" dirty="0">
                <a:highlight>
                  <a:srgbClr val="00FFFF"/>
                </a:highlight>
              </a:rPr>
              <a:t>azioni che rivelano chi è Gesù e che cosa egli viene a portare all’uomo</a:t>
            </a:r>
            <a:r>
              <a:rPr lang="it-IT" sz="2800" b="1" dirty="0"/>
              <a:t>,</a:t>
            </a:r>
            <a:r>
              <a:rPr lang="it-IT" sz="2800" dirty="0"/>
              <a:t> </a:t>
            </a:r>
            <a:r>
              <a:rPr lang="it-IT" sz="2800" b="1" dirty="0">
                <a:solidFill>
                  <a:srgbClr val="FF0000"/>
                </a:solidFill>
              </a:rPr>
              <a:t>il suo interesse principale non è suscitare meraviglia, ma condurre, attraverso un fatto esteriore, a conoscere una realtà nascosta che manifesta chi è Gesù. </a:t>
            </a:r>
          </a:p>
        </p:txBody>
      </p:sp>
    </p:spTree>
    <p:extLst>
      <p:ext uri="{BB962C8B-B14F-4D97-AF65-F5344CB8AC3E}">
        <p14:creationId xmlns:p14="http://schemas.microsoft.com/office/powerpoint/2010/main" val="4153939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49488-D1C4-F756-0F44-BAE103C145F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0D994147-ABD8-0544-BCE5-08F37AD0B2BF}"/>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19</a:t>
            </a:fld>
            <a:endParaRPr lang="it-IT" sz="2800" dirty="0">
              <a:solidFill>
                <a:schemeClr val="bg1"/>
              </a:solidFill>
            </a:endParaRPr>
          </a:p>
        </p:txBody>
      </p:sp>
      <p:sp>
        <p:nvSpPr>
          <p:cNvPr id="10" name="CasellaDiTesto 9">
            <a:extLst>
              <a:ext uri="{FF2B5EF4-FFF2-40B4-BE49-F238E27FC236}">
                <a16:creationId xmlns:a16="http://schemas.microsoft.com/office/drawing/2014/main" id="{E0F3E084-1F06-DDA4-3909-DD0571DCBC72}"/>
              </a:ext>
            </a:extLst>
          </p:cNvPr>
          <p:cNvSpPr txBox="1"/>
          <p:nvPr/>
        </p:nvSpPr>
        <p:spPr>
          <a:xfrm>
            <a:off x="5375868" y="421399"/>
            <a:ext cx="2773345" cy="523220"/>
          </a:xfrm>
          <a:prstGeom prst="rect">
            <a:avLst/>
          </a:prstGeom>
          <a:solidFill>
            <a:schemeClr val="bg1"/>
          </a:solidFill>
        </p:spPr>
        <p:txBody>
          <a:bodyPr wrap="square" rtlCol="0">
            <a:spAutoFit/>
          </a:bodyPr>
          <a:lstStyle/>
          <a:p>
            <a:pPr algn="r"/>
            <a:r>
              <a:rPr lang="it-IT" sz="2800" b="1" dirty="0">
                <a:solidFill>
                  <a:srgbClr val="FF0000"/>
                </a:solidFill>
              </a:rPr>
              <a:t>I SETTE «SEGNI»</a:t>
            </a:r>
          </a:p>
        </p:txBody>
      </p:sp>
      <p:pic>
        <p:nvPicPr>
          <p:cNvPr id="5" name="Immagine 4">
            <a:extLst>
              <a:ext uri="{FF2B5EF4-FFF2-40B4-BE49-F238E27FC236}">
                <a16:creationId xmlns:a16="http://schemas.microsoft.com/office/drawing/2014/main" id="{7B5E64CE-C326-29DE-0A5C-EECA9C0E6D9B}"/>
              </a:ext>
            </a:extLst>
          </p:cNvPr>
          <p:cNvPicPr>
            <a:picLocks noChangeAspect="1"/>
          </p:cNvPicPr>
          <p:nvPr/>
        </p:nvPicPr>
        <p:blipFill>
          <a:blip r:embed="rId2"/>
          <a:stretch>
            <a:fillRect/>
          </a:stretch>
        </p:blipFill>
        <p:spPr>
          <a:xfrm>
            <a:off x="8232483" y="263047"/>
            <a:ext cx="658654" cy="1063336"/>
          </a:xfrm>
          <a:prstGeom prst="rect">
            <a:avLst/>
          </a:prstGeom>
        </p:spPr>
      </p:pic>
      <p:sp>
        <p:nvSpPr>
          <p:cNvPr id="3" name="CasellaDiTesto 2">
            <a:extLst>
              <a:ext uri="{FF2B5EF4-FFF2-40B4-BE49-F238E27FC236}">
                <a16:creationId xmlns:a16="http://schemas.microsoft.com/office/drawing/2014/main" id="{16A7A599-7B73-DA75-F03C-B588C96EF662}"/>
              </a:ext>
            </a:extLst>
          </p:cNvPr>
          <p:cNvSpPr txBox="1"/>
          <p:nvPr/>
        </p:nvSpPr>
        <p:spPr>
          <a:xfrm>
            <a:off x="673655" y="1738512"/>
            <a:ext cx="8470345" cy="4031873"/>
          </a:xfrm>
          <a:prstGeom prst="rect">
            <a:avLst/>
          </a:prstGeom>
          <a:noFill/>
        </p:spPr>
        <p:txBody>
          <a:bodyPr wrap="square">
            <a:spAutoFit/>
          </a:bodyPr>
          <a:lstStyle/>
          <a:p>
            <a:r>
              <a:rPr lang="it-IT" sz="3200" dirty="0"/>
              <a:t>Giovanni non nega il carattere prodigioso dell’evento, ma ci vuol far capire come  </a:t>
            </a:r>
            <a:r>
              <a:rPr lang="it-IT" sz="3200" b="1" dirty="0"/>
              <a:t>il prodigio operato da Gesù non è il punto di arrivo:</a:t>
            </a:r>
            <a:r>
              <a:rPr lang="it-IT" sz="3200" dirty="0"/>
              <a:t> </a:t>
            </a:r>
            <a:r>
              <a:rPr lang="it-IT" sz="3200" b="1" dirty="0">
                <a:solidFill>
                  <a:srgbClr val="FF0000"/>
                </a:solidFill>
                <a:highlight>
                  <a:srgbClr val="00FFFF"/>
                </a:highlight>
              </a:rPr>
              <a:t>il miracolo suscita meraviglia, il segno chiede di essere interpretato</a:t>
            </a:r>
            <a:r>
              <a:rPr lang="it-IT" sz="3200" dirty="0"/>
              <a:t>. </a:t>
            </a:r>
            <a:r>
              <a:rPr lang="it-IT" sz="3200" b="1" dirty="0">
                <a:highlight>
                  <a:srgbClr val="00FF00"/>
                </a:highlight>
              </a:rPr>
              <a:t>Il miracolo mostra ciò che Gesù fa; il segno rivela chi è Gesù</a:t>
            </a:r>
            <a:r>
              <a:rPr lang="it-IT" sz="3200" b="1" dirty="0"/>
              <a:t>.</a:t>
            </a:r>
            <a:r>
              <a:rPr lang="it-IT" sz="3200" dirty="0"/>
              <a:t> Gesù compie qualcosa e poi ne rivela il significato.</a:t>
            </a:r>
          </a:p>
        </p:txBody>
      </p:sp>
    </p:spTree>
    <p:extLst>
      <p:ext uri="{BB962C8B-B14F-4D97-AF65-F5344CB8AC3E}">
        <p14:creationId xmlns:p14="http://schemas.microsoft.com/office/powerpoint/2010/main" val="3348788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B6E3B-57E0-317C-9433-425EAE67AC5C}"/>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10CF9A15-D7F6-9AE0-83E0-00D1457415AC}"/>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20</a:t>
            </a:fld>
            <a:endParaRPr lang="it-IT" sz="2800" dirty="0">
              <a:solidFill>
                <a:schemeClr val="bg1"/>
              </a:solidFill>
            </a:endParaRPr>
          </a:p>
        </p:txBody>
      </p:sp>
      <p:sp>
        <p:nvSpPr>
          <p:cNvPr id="10" name="CasellaDiTesto 9">
            <a:extLst>
              <a:ext uri="{FF2B5EF4-FFF2-40B4-BE49-F238E27FC236}">
                <a16:creationId xmlns:a16="http://schemas.microsoft.com/office/drawing/2014/main" id="{8BD22044-43F7-3AB8-BA48-46C191DA209F}"/>
              </a:ext>
            </a:extLst>
          </p:cNvPr>
          <p:cNvSpPr txBox="1"/>
          <p:nvPr/>
        </p:nvSpPr>
        <p:spPr>
          <a:xfrm>
            <a:off x="5375868" y="421399"/>
            <a:ext cx="2773345" cy="523220"/>
          </a:xfrm>
          <a:prstGeom prst="rect">
            <a:avLst/>
          </a:prstGeom>
          <a:solidFill>
            <a:schemeClr val="bg1"/>
          </a:solidFill>
        </p:spPr>
        <p:txBody>
          <a:bodyPr wrap="square" rtlCol="0">
            <a:spAutoFit/>
          </a:bodyPr>
          <a:lstStyle/>
          <a:p>
            <a:pPr algn="r"/>
            <a:r>
              <a:rPr lang="it-IT" sz="2800" b="1" dirty="0">
                <a:solidFill>
                  <a:srgbClr val="FF0000"/>
                </a:solidFill>
              </a:rPr>
              <a:t>I SETTE «SEGNI»</a:t>
            </a:r>
          </a:p>
        </p:txBody>
      </p:sp>
      <p:pic>
        <p:nvPicPr>
          <p:cNvPr id="5" name="Immagine 4">
            <a:extLst>
              <a:ext uri="{FF2B5EF4-FFF2-40B4-BE49-F238E27FC236}">
                <a16:creationId xmlns:a16="http://schemas.microsoft.com/office/drawing/2014/main" id="{174BA359-2119-F882-2004-A5EA8EE93FF0}"/>
              </a:ext>
            </a:extLst>
          </p:cNvPr>
          <p:cNvPicPr>
            <a:picLocks noChangeAspect="1"/>
          </p:cNvPicPr>
          <p:nvPr/>
        </p:nvPicPr>
        <p:blipFill>
          <a:blip r:embed="rId2"/>
          <a:stretch>
            <a:fillRect/>
          </a:stretch>
        </p:blipFill>
        <p:spPr>
          <a:xfrm>
            <a:off x="8232483" y="263047"/>
            <a:ext cx="658654" cy="1063336"/>
          </a:xfrm>
          <a:prstGeom prst="rect">
            <a:avLst/>
          </a:prstGeom>
        </p:spPr>
      </p:pic>
      <p:sp>
        <p:nvSpPr>
          <p:cNvPr id="3" name="CasellaDiTesto 2">
            <a:extLst>
              <a:ext uri="{FF2B5EF4-FFF2-40B4-BE49-F238E27FC236}">
                <a16:creationId xmlns:a16="http://schemas.microsoft.com/office/drawing/2014/main" id="{11F6556B-6B55-59A9-BA2E-122C6B481CE9}"/>
              </a:ext>
            </a:extLst>
          </p:cNvPr>
          <p:cNvSpPr txBox="1"/>
          <p:nvPr/>
        </p:nvSpPr>
        <p:spPr>
          <a:xfrm>
            <a:off x="432494" y="944619"/>
            <a:ext cx="7716719" cy="5216813"/>
          </a:xfrm>
          <a:prstGeom prst="rect">
            <a:avLst/>
          </a:prstGeom>
          <a:noFill/>
        </p:spPr>
        <p:txBody>
          <a:bodyPr wrap="square">
            <a:spAutoFit/>
          </a:bodyPr>
          <a:lstStyle/>
          <a:p>
            <a:pPr>
              <a:spcAft>
                <a:spcPts val="1800"/>
              </a:spcAft>
            </a:pPr>
            <a:r>
              <a:rPr lang="it-IT" sz="3200" dirty="0"/>
              <a:t>Inoltre, gli ultimi tre </a:t>
            </a:r>
            <a:br>
              <a:rPr lang="it-IT" sz="3200" dirty="0"/>
            </a:br>
            <a:r>
              <a:rPr lang="it-IT" sz="3200" i="1" dirty="0"/>
              <a:t>“segni”</a:t>
            </a:r>
            <a:r>
              <a:rPr lang="it-IT" sz="3200" dirty="0"/>
              <a:t> preparano le grandi dichiarazioni </a:t>
            </a:r>
            <a:r>
              <a:rPr lang="it-IT" sz="3200" b="1" dirty="0"/>
              <a:t>«Io sono»</a:t>
            </a:r>
            <a:r>
              <a:rPr lang="it-IT" sz="3200" dirty="0"/>
              <a:t> del suo Vangelo:</a:t>
            </a:r>
          </a:p>
          <a:p>
            <a:pPr>
              <a:spcAft>
                <a:spcPts val="1800"/>
              </a:spcAft>
            </a:pPr>
            <a:r>
              <a:rPr lang="it-IT" sz="3200" b="1" dirty="0">
                <a:highlight>
                  <a:srgbClr val="00FF00"/>
                </a:highlight>
              </a:rPr>
              <a:t>–  </a:t>
            </a:r>
            <a:r>
              <a:rPr lang="it-IT" sz="3200" dirty="0">
                <a:highlight>
                  <a:srgbClr val="00FF00"/>
                </a:highlight>
              </a:rPr>
              <a:t>la moltiplicazione dei pani → </a:t>
            </a:r>
            <a:r>
              <a:rPr lang="it-IT" sz="3200" b="1" i="1" dirty="0">
                <a:highlight>
                  <a:srgbClr val="00FF00"/>
                </a:highlight>
              </a:rPr>
              <a:t>«Io sono il pane della vita»</a:t>
            </a:r>
            <a:r>
              <a:rPr lang="it-IT" sz="3200" i="1" dirty="0">
                <a:highlight>
                  <a:srgbClr val="00FF00"/>
                </a:highlight>
              </a:rPr>
              <a:t> </a:t>
            </a:r>
            <a:r>
              <a:rPr lang="it-IT" sz="2000" dirty="0"/>
              <a:t>(</a:t>
            </a:r>
            <a:r>
              <a:rPr lang="it-IT" sz="2000" dirty="0" err="1"/>
              <a:t>Gv</a:t>
            </a:r>
            <a:r>
              <a:rPr lang="it-IT" sz="2000" dirty="0"/>
              <a:t> 6,35).</a:t>
            </a:r>
            <a:endParaRPr lang="it-IT" sz="3200" dirty="0"/>
          </a:p>
          <a:p>
            <a:pPr>
              <a:spcAft>
                <a:spcPts val="1800"/>
              </a:spcAft>
            </a:pPr>
            <a:r>
              <a:rPr lang="it-IT" sz="3200" dirty="0">
                <a:highlight>
                  <a:srgbClr val="FFFF00"/>
                </a:highlight>
              </a:rPr>
              <a:t>–  la guarigione del cieco nato → </a:t>
            </a:r>
            <a:r>
              <a:rPr lang="it-IT" sz="3200" b="1" i="1" dirty="0">
                <a:highlight>
                  <a:srgbClr val="FFFF00"/>
                </a:highlight>
              </a:rPr>
              <a:t>«Io sono la luce del mondo»</a:t>
            </a:r>
            <a:r>
              <a:rPr lang="it-IT" sz="3200" dirty="0">
                <a:highlight>
                  <a:srgbClr val="FFFF00"/>
                </a:highlight>
              </a:rPr>
              <a:t> </a:t>
            </a:r>
            <a:r>
              <a:rPr lang="it-IT" sz="2000" dirty="0"/>
              <a:t>(</a:t>
            </a:r>
            <a:r>
              <a:rPr lang="it-IT" sz="2000" dirty="0" err="1"/>
              <a:t>Gv</a:t>
            </a:r>
            <a:r>
              <a:rPr lang="it-IT" sz="2000" dirty="0"/>
              <a:t> 8,12; 9).</a:t>
            </a:r>
            <a:endParaRPr lang="it-IT" sz="3200" dirty="0"/>
          </a:p>
          <a:p>
            <a:r>
              <a:rPr lang="it-IT" sz="3200" dirty="0">
                <a:highlight>
                  <a:srgbClr val="00FFFF"/>
                </a:highlight>
              </a:rPr>
              <a:t>–  la risurrezione di Lazzaro → </a:t>
            </a:r>
            <a:r>
              <a:rPr lang="it-IT" sz="3200" b="1" i="1" dirty="0">
                <a:highlight>
                  <a:srgbClr val="00FFFF"/>
                </a:highlight>
              </a:rPr>
              <a:t>«Io sono la risurrezione e la vita»</a:t>
            </a:r>
            <a:r>
              <a:rPr lang="it-IT" sz="3200" i="1" dirty="0">
                <a:highlight>
                  <a:srgbClr val="00FFFF"/>
                </a:highlight>
              </a:rPr>
              <a:t> </a:t>
            </a:r>
            <a:r>
              <a:rPr lang="it-IT" sz="2000" dirty="0"/>
              <a:t>(</a:t>
            </a:r>
            <a:r>
              <a:rPr lang="it-IT" sz="2000" dirty="0" err="1"/>
              <a:t>Gv</a:t>
            </a:r>
            <a:r>
              <a:rPr lang="it-IT" sz="2000" dirty="0"/>
              <a:t> 11,25).</a:t>
            </a:r>
            <a:endParaRPr lang="it-IT" sz="3200" dirty="0"/>
          </a:p>
        </p:txBody>
      </p:sp>
    </p:spTree>
    <p:extLst>
      <p:ext uri="{BB962C8B-B14F-4D97-AF65-F5344CB8AC3E}">
        <p14:creationId xmlns:p14="http://schemas.microsoft.com/office/powerpoint/2010/main" val="273504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EA059-3CA7-B7E1-57E6-5056AE5DCFDF}"/>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81D0EA27-32F5-9BCE-F8F5-59E33E9B5904}"/>
              </a:ext>
            </a:extLst>
          </p:cNvPr>
          <p:cNvSpPr txBox="1"/>
          <p:nvPr/>
        </p:nvSpPr>
        <p:spPr>
          <a:xfrm>
            <a:off x="212943" y="263046"/>
            <a:ext cx="658654" cy="523220"/>
          </a:xfrm>
          <a:prstGeom prst="rect">
            <a:avLst/>
          </a:prstGeom>
          <a:noFill/>
        </p:spPr>
        <p:txBody>
          <a:bodyPr wrap="square" rtlCol="0">
            <a:spAutoFit/>
          </a:bodyPr>
          <a:lstStyle/>
          <a:p>
            <a:fld id="{1723824B-71E3-394C-89F8-A9C78131DC9A}" type="slidenum">
              <a:rPr lang="it-IT" sz="2800" smtClean="0">
                <a:solidFill>
                  <a:schemeClr val="bg1"/>
                </a:solidFill>
              </a:rPr>
              <a:t>21</a:t>
            </a:fld>
            <a:endParaRPr lang="it-IT" sz="2800" dirty="0">
              <a:solidFill>
                <a:schemeClr val="bg1"/>
              </a:solidFill>
            </a:endParaRPr>
          </a:p>
        </p:txBody>
      </p:sp>
      <p:sp>
        <p:nvSpPr>
          <p:cNvPr id="10" name="CasellaDiTesto 9">
            <a:extLst>
              <a:ext uri="{FF2B5EF4-FFF2-40B4-BE49-F238E27FC236}">
                <a16:creationId xmlns:a16="http://schemas.microsoft.com/office/drawing/2014/main" id="{59EFDA9A-F8C0-5CEA-D36E-49E9942801BB}"/>
              </a:ext>
            </a:extLst>
          </p:cNvPr>
          <p:cNvSpPr txBox="1"/>
          <p:nvPr/>
        </p:nvSpPr>
        <p:spPr>
          <a:xfrm>
            <a:off x="5375868" y="421399"/>
            <a:ext cx="2773345" cy="523220"/>
          </a:xfrm>
          <a:prstGeom prst="rect">
            <a:avLst/>
          </a:prstGeom>
          <a:solidFill>
            <a:schemeClr val="bg1"/>
          </a:solidFill>
        </p:spPr>
        <p:txBody>
          <a:bodyPr wrap="square" rtlCol="0">
            <a:spAutoFit/>
          </a:bodyPr>
          <a:lstStyle/>
          <a:p>
            <a:pPr algn="r"/>
            <a:r>
              <a:rPr lang="it-IT" sz="2800" b="1" dirty="0">
                <a:solidFill>
                  <a:srgbClr val="FF0000"/>
                </a:solidFill>
              </a:rPr>
              <a:t>I SETTE «SEGNI»</a:t>
            </a:r>
          </a:p>
        </p:txBody>
      </p:sp>
      <p:pic>
        <p:nvPicPr>
          <p:cNvPr id="5" name="Immagine 4">
            <a:extLst>
              <a:ext uri="{FF2B5EF4-FFF2-40B4-BE49-F238E27FC236}">
                <a16:creationId xmlns:a16="http://schemas.microsoft.com/office/drawing/2014/main" id="{45E08AC6-AEE8-1E29-780C-48C1C7623211}"/>
              </a:ext>
            </a:extLst>
          </p:cNvPr>
          <p:cNvPicPr>
            <a:picLocks noChangeAspect="1"/>
          </p:cNvPicPr>
          <p:nvPr/>
        </p:nvPicPr>
        <p:blipFill>
          <a:blip r:embed="rId2"/>
          <a:stretch>
            <a:fillRect/>
          </a:stretch>
        </p:blipFill>
        <p:spPr>
          <a:xfrm>
            <a:off x="8232483" y="263047"/>
            <a:ext cx="658654" cy="1063336"/>
          </a:xfrm>
          <a:prstGeom prst="rect">
            <a:avLst/>
          </a:prstGeom>
        </p:spPr>
      </p:pic>
      <p:sp>
        <p:nvSpPr>
          <p:cNvPr id="3" name="CasellaDiTesto 2">
            <a:extLst>
              <a:ext uri="{FF2B5EF4-FFF2-40B4-BE49-F238E27FC236}">
                <a16:creationId xmlns:a16="http://schemas.microsoft.com/office/drawing/2014/main" id="{6F59E463-05AF-0D34-DE7E-F5096D520826}"/>
              </a:ext>
            </a:extLst>
          </p:cNvPr>
          <p:cNvSpPr txBox="1"/>
          <p:nvPr/>
        </p:nvSpPr>
        <p:spPr>
          <a:xfrm>
            <a:off x="252863" y="884402"/>
            <a:ext cx="5906777" cy="5632311"/>
          </a:xfrm>
          <a:prstGeom prst="rect">
            <a:avLst/>
          </a:prstGeom>
          <a:noFill/>
        </p:spPr>
        <p:txBody>
          <a:bodyPr wrap="square">
            <a:spAutoFit/>
          </a:bodyPr>
          <a:lstStyle/>
          <a:p>
            <a:r>
              <a:rPr lang="it-IT" sz="3000" b="1" dirty="0"/>
              <a:t>Il </a:t>
            </a:r>
            <a:r>
              <a:rPr lang="it-IT" sz="3000" b="1" i="1" dirty="0"/>
              <a:t>“segno”</a:t>
            </a:r>
            <a:r>
              <a:rPr lang="it-IT" sz="3000" b="1" dirty="0"/>
              <a:t>, dunque, </a:t>
            </a:r>
            <a:br>
              <a:rPr lang="it-IT" sz="3000" b="1" dirty="0"/>
            </a:br>
            <a:r>
              <a:rPr lang="it-IT" sz="3000" b="1" dirty="0"/>
              <a:t>è come una azione che prepara una parola.</a:t>
            </a:r>
            <a:r>
              <a:rPr lang="it-IT" sz="3000" dirty="0"/>
              <a:t> E c'è una cosa ancora più profonda: </a:t>
            </a:r>
            <a:r>
              <a:rPr lang="it-IT" sz="3000" b="1" dirty="0">
                <a:highlight>
                  <a:srgbClr val="00FFFF"/>
                </a:highlight>
              </a:rPr>
              <a:t>i </a:t>
            </a:r>
            <a:r>
              <a:rPr lang="it-IT" sz="3000" b="1" i="1" dirty="0">
                <a:highlight>
                  <a:srgbClr val="00FFFF"/>
                </a:highlight>
              </a:rPr>
              <a:t>“segni” </a:t>
            </a:r>
            <a:r>
              <a:rPr lang="it-IT" sz="3000" b="1" dirty="0">
                <a:highlight>
                  <a:srgbClr val="00FFFF"/>
                </a:highlight>
              </a:rPr>
              <a:t>raggiungono il loro punto culminante nella Pasqua di Gesù</a:t>
            </a:r>
            <a:r>
              <a:rPr lang="it-IT" sz="3000" dirty="0"/>
              <a:t>. La risurrezione di Lazzaro è l'ultimo grande </a:t>
            </a:r>
            <a:r>
              <a:rPr lang="it-IT" sz="3000" i="1" dirty="0"/>
              <a:t>“segno”</a:t>
            </a:r>
            <a:r>
              <a:rPr lang="it-IT" sz="3000" dirty="0"/>
              <a:t> prima della passione. Ma Lazzaro torna alla vita terrena e un giorno morirà di nuovo. </a:t>
            </a:r>
            <a:r>
              <a:rPr lang="it-IT" sz="3000" b="1" dirty="0">
                <a:highlight>
                  <a:srgbClr val="00FFFF"/>
                </a:highlight>
              </a:rPr>
              <a:t>La risurrezione di Gesù è invece qualcosa di radicalmente diverso</a:t>
            </a:r>
            <a:r>
              <a:rPr lang="it-IT" sz="3000" dirty="0"/>
              <a:t>.</a:t>
            </a:r>
          </a:p>
        </p:txBody>
      </p:sp>
      <p:pic>
        <p:nvPicPr>
          <p:cNvPr id="4" name="Immagine 3" descr="Può includere: Un sepolcro aperto con una grande pietra rotolata via, che rivela un'alba luminosa e tre croci su una collina lontana. Un panno bianco è appoggiato su un davanzale di pietra. La scena è immersa in una calda luce dorata.">
            <a:extLst>
              <a:ext uri="{FF2B5EF4-FFF2-40B4-BE49-F238E27FC236}">
                <a16:creationId xmlns:a16="http://schemas.microsoft.com/office/drawing/2014/main" id="{3D81C918-184E-AD65-232E-63C368C212FD}"/>
              </a:ext>
            </a:extLst>
          </p:cNvPr>
          <p:cNvPicPr>
            <a:picLocks noChangeAspect="1"/>
          </p:cNvPicPr>
          <p:nvPr/>
        </p:nvPicPr>
        <p:blipFill>
          <a:blip r:embed="rId3"/>
          <a:stretch>
            <a:fillRect/>
          </a:stretch>
        </p:blipFill>
        <p:spPr>
          <a:xfrm>
            <a:off x="6493883" y="1722843"/>
            <a:ext cx="2274577" cy="3411865"/>
          </a:xfrm>
          <a:prstGeom prst="rect">
            <a:avLst/>
          </a:prstGeom>
        </p:spPr>
      </p:pic>
    </p:spTree>
    <p:extLst>
      <p:ext uri="{BB962C8B-B14F-4D97-AF65-F5344CB8AC3E}">
        <p14:creationId xmlns:p14="http://schemas.microsoft.com/office/powerpoint/2010/main" val="321555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867AE-7560-2D98-A37F-6CBD8BE086F5}"/>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39DD4F10-FF8B-87D3-5D3E-BF62CA7CEE00}"/>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22</a:t>
            </a:fld>
            <a:endParaRPr lang="it-IT" sz="2600" dirty="0">
              <a:solidFill>
                <a:schemeClr val="bg1"/>
              </a:solidFill>
            </a:endParaRPr>
          </a:p>
        </p:txBody>
      </p:sp>
      <p:sp>
        <p:nvSpPr>
          <p:cNvPr id="10" name="CasellaDiTesto 9">
            <a:extLst>
              <a:ext uri="{FF2B5EF4-FFF2-40B4-BE49-F238E27FC236}">
                <a16:creationId xmlns:a16="http://schemas.microsoft.com/office/drawing/2014/main" id="{6DB7994F-AD3E-891F-9128-21B63FDF73B2}"/>
              </a:ext>
            </a:extLst>
          </p:cNvPr>
          <p:cNvSpPr txBox="1"/>
          <p:nvPr/>
        </p:nvSpPr>
        <p:spPr>
          <a:xfrm>
            <a:off x="5375868" y="421399"/>
            <a:ext cx="2454513" cy="492443"/>
          </a:xfrm>
          <a:prstGeom prst="rect">
            <a:avLst/>
          </a:prstGeom>
          <a:solidFill>
            <a:schemeClr val="bg1"/>
          </a:solidFill>
        </p:spPr>
        <p:txBody>
          <a:bodyPr wrap="square" rtlCol="0">
            <a:spAutoFit/>
          </a:bodyPr>
          <a:lstStyle/>
          <a:p>
            <a:pPr algn="r"/>
            <a:r>
              <a:rPr lang="it-IT" sz="2600" b="1" dirty="0">
                <a:solidFill>
                  <a:srgbClr val="FF0000"/>
                </a:solidFill>
              </a:rPr>
              <a:t>I SETTE «SEGNI»</a:t>
            </a:r>
          </a:p>
        </p:txBody>
      </p:sp>
      <p:pic>
        <p:nvPicPr>
          <p:cNvPr id="5" name="Immagine 4">
            <a:extLst>
              <a:ext uri="{FF2B5EF4-FFF2-40B4-BE49-F238E27FC236}">
                <a16:creationId xmlns:a16="http://schemas.microsoft.com/office/drawing/2014/main" id="{DD00F6EC-A336-256E-649F-D977C8151EC0}"/>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5D306C16-CE9E-8CCD-E079-9408B616302F}"/>
              </a:ext>
            </a:extLst>
          </p:cNvPr>
          <p:cNvSpPr txBox="1"/>
          <p:nvPr/>
        </p:nvSpPr>
        <p:spPr>
          <a:xfrm>
            <a:off x="504409" y="913842"/>
            <a:ext cx="6829581" cy="5693866"/>
          </a:xfrm>
          <a:prstGeom prst="rect">
            <a:avLst/>
          </a:prstGeom>
          <a:noFill/>
        </p:spPr>
        <p:txBody>
          <a:bodyPr wrap="square">
            <a:spAutoFit/>
          </a:bodyPr>
          <a:lstStyle/>
          <a:p>
            <a:r>
              <a:rPr lang="it-IT" sz="2600" dirty="0"/>
              <a:t>Il </a:t>
            </a:r>
            <a:r>
              <a:rPr lang="it-IT" sz="2600" i="1" dirty="0"/>
              <a:t>“segno”</a:t>
            </a:r>
            <a:r>
              <a:rPr lang="it-IT" sz="2600" dirty="0"/>
              <a:t> ultimo, l’</a:t>
            </a:r>
            <a:r>
              <a:rPr lang="it-IT" sz="2600" b="1" dirty="0"/>
              <a:t>ottavo</a:t>
            </a:r>
            <a:r>
              <a:rPr lang="it-IT" sz="2600" dirty="0"/>
              <a:t>,</a:t>
            </a:r>
            <a:br>
              <a:rPr lang="it-IT" sz="2600" dirty="0"/>
            </a:br>
            <a:r>
              <a:rPr lang="it-IT" sz="2600" dirty="0"/>
              <a:t> non è semplicemente un prodigio compiuto da Gesù: </a:t>
            </a:r>
            <a:r>
              <a:rPr lang="it-IT" sz="2600" b="1" dirty="0"/>
              <a:t>è</a:t>
            </a:r>
            <a:r>
              <a:rPr lang="it-IT" sz="2600" dirty="0"/>
              <a:t> </a:t>
            </a:r>
            <a:r>
              <a:rPr lang="it-IT" sz="2600" b="1" dirty="0"/>
              <a:t>Gesù risorto</a:t>
            </a:r>
            <a:r>
              <a:rPr lang="it-IT" sz="2600" dirty="0"/>
              <a:t>, nel quale si manifesta pienamente la vita che Dio vuole donare all’uomo. Ed è proprio per questo che </a:t>
            </a:r>
            <a:br>
              <a:rPr lang="it-IT" sz="2600" dirty="0"/>
            </a:br>
            <a:r>
              <a:rPr lang="it-IT" sz="2600" dirty="0"/>
              <a:t>Giovanni può concludere dicendo: </a:t>
            </a:r>
            <a:r>
              <a:rPr lang="it-IT" sz="2600" b="1" i="1" dirty="0"/>
              <a:t>«Questi </a:t>
            </a:r>
            <a:br>
              <a:rPr lang="it-IT" sz="2600" b="1" i="1" dirty="0"/>
            </a:br>
            <a:r>
              <a:rPr lang="it-IT" sz="2600" b="1" i="1" dirty="0"/>
              <a:t>sono stati scritti perché crediate che Gesù è </a:t>
            </a:r>
            <a:br>
              <a:rPr lang="it-IT" sz="2600" b="1" i="1" dirty="0"/>
            </a:br>
            <a:r>
              <a:rPr lang="it-IT" sz="2600" b="1" i="1" dirty="0"/>
              <a:t>il Cristo, il Figlio di Dio, e perché, credendo, abbiate la vita nel suo nome»</a:t>
            </a:r>
            <a:r>
              <a:rPr lang="it-IT" sz="2600" dirty="0"/>
              <a:t> (</a:t>
            </a:r>
            <a:r>
              <a:rPr lang="it-IT" sz="2600" dirty="0" err="1"/>
              <a:t>Gv</a:t>
            </a:r>
            <a:r>
              <a:rPr lang="it-IT" sz="2600" dirty="0"/>
              <a:t> 20,31). </a:t>
            </a:r>
            <a:r>
              <a:rPr lang="it-IT" sz="2600" dirty="0">
                <a:highlight>
                  <a:srgbClr val="00FFFF"/>
                </a:highlight>
              </a:rPr>
              <a:t>In sintesi, per Giovanni il miracolo diventa </a:t>
            </a:r>
            <a:r>
              <a:rPr lang="it-IT" sz="2600" i="1" dirty="0">
                <a:highlight>
                  <a:srgbClr val="00FFFF"/>
                </a:highlight>
              </a:rPr>
              <a:t>“segno” </a:t>
            </a:r>
            <a:r>
              <a:rPr lang="it-IT" sz="2600" dirty="0">
                <a:highlight>
                  <a:srgbClr val="00FFFF"/>
                </a:highlight>
              </a:rPr>
              <a:t>quando lo si guarda non soltanto come qualcosa di straordinario che Gesù ha fatto, ma come qualcosa attraverso cui Gesù rivela Se Stesso e conduce l'uomo alla fede.</a:t>
            </a:r>
          </a:p>
        </p:txBody>
      </p:sp>
      <p:pic>
        <p:nvPicPr>
          <p:cNvPr id="8" name="Immagine 7">
            <a:extLst>
              <a:ext uri="{FF2B5EF4-FFF2-40B4-BE49-F238E27FC236}">
                <a16:creationId xmlns:a16="http://schemas.microsoft.com/office/drawing/2014/main" id="{39F9A093-C0E1-192D-9087-5728DC4B30ED}"/>
              </a:ext>
            </a:extLst>
          </p:cNvPr>
          <p:cNvPicPr>
            <a:picLocks noChangeAspect="1"/>
          </p:cNvPicPr>
          <p:nvPr/>
        </p:nvPicPr>
        <p:blipFill>
          <a:blip r:embed="rId3"/>
          <a:stretch>
            <a:fillRect/>
          </a:stretch>
        </p:blipFill>
        <p:spPr>
          <a:xfrm>
            <a:off x="6846916" y="1886204"/>
            <a:ext cx="1968500" cy="2463800"/>
          </a:xfrm>
          <a:prstGeom prst="rect">
            <a:avLst/>
          </a:prstGeom>
        </p:spPr>
      </p:pic>
    </p:spTree>
    <p:extLst>
      <p:ext uri="{BB962C8B-B14F-4D97-AF65-F5344CB8AC3E}">
        <p14:creationId xmlns:p14="http://schemas.microsoft.com/office/powerpoint/2010/main" val="136707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549ED-E751-4A2F-8CA9-9C8E57AC6A83}"/>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98A2B182-2CC6-5EC2-35E6-C495B049CE22}"/>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23</a:t>
            </a:fld>
            <a:endParaRPr lang="it-IT" sz="2600" dirty="0">
              <a:solidFill>
                <a:schemeClr val="bg1"/>
              </a:solidFill>
            </a:endParaRPr>
          </a:p>
        </p:txBody>
      </p:sp>
      <p:sp>
        <p:nvSpPr>
          <p:cNvPr id="10" name="CasellaDiTesto 9">
            <a:extLst>
              <a:ext uri="{FF2B5EF4-FFF2-40B4-BE49-F238E27FC236}">
                <a16:creationId xmlns:a16="http://schemas.microsoft.com/office/drawing/2014/main" id="{17D5AF4D-E965-4513-5DB4-30C33146FB65}"/>
              </a:ext>
            </a:extLst>
          </p:cNvPr>
          <p:cNvSpPr txBox="1"/>
          <p:nvPr/>
        </p:nvSpPr>
        <p:spPr>
          <a:xfrm>
            <a:off x="5375868" y="421399"/>
            <a:ext cx="2454513" cy="492443"/>
          </a:xfrm>
          <a:prstGeom prst="rect">
            <a:avLst/>
          </a:prstGeom>
          <a:solidFill>
            <a:schemeClr val="bg1"/>
          </a:solidFill>
        </p:spPr>
        <p:txBody>
          <a:bodyPr wrap="square" rtlCol="0">
            <a:spAutoFit/>
          </a:bodyPr>
          <a:lstStyle/>
          <a:p>
            <a:pPr algn="r"/>
            <a:r>
              <a:rPr lang="it-IT" sz="2600" b="1" dirty="0">
                <a:solidFill>
                  <a:srgbClr val="FF0000"/>
                </a:solidFill>
              </a:rPr>
              <a:t>I SETTE «SEGNI»</a:t>
            </a:r>
          </a:p>
        </p:txBody>
      </p:sp>
      <p:pic>
        <p:nvPicPr>
          <p:cNvPr id="5" name="Immagine 4">
            <a:extLst>
              <a:ext uri="{FF2B5EF4-FFF2-40B4-BE49-F238E27FC236}">
                <a16:creationId xmlns:a16="http://schemas.microsoft.com/office/drawing/2014/main" id="{9AD6E22D-3CD6-4B86-FA0D-CD16D04DF5F7}"/>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88FBCC3F-AB08-B756-428C-C24C0C47F2C7}"/>
              </a:ext>
            </a:extLst>
          </p:cNvPr>
          <p:cNvSpPr txBox="1"/>
          <p:nvPr/>
        </p:nvSpPr>
        <p:spPr>
          <a:xfrm>
            <a:off x="453171" y="976085"/>
            <a:ext cx="8237657" cy="5632311"/>
          </a:xfrm>
          <a:prstGeom prst="rect">
            <a:avLst/>
          </a:prstGeom>
          <a:noFill/>
        </p:spPr>
        <p:txBody>
          <a:bodyPr wrap="square">
            <a:spAutoFit/>
          </a:bodyPr>
          <a:lstStyle/>
          <a:p>
            <a:pPr>
              <a:lnSpc>
                <a:spcPts val="2700"/>
              </a:lnSpc>
            </a:pPr>
            <a:r>
              <a:rPr lang="it-IT" sz="2500" dirty="0"/>
              <a:t>Il </a:t>
            </a:r>
            <a:r>
              <a:rPr lang="it-IT" sz="2500" i="1" dirty="0"/>
              <a:t>“segno”</a:t>
            </a:r>
            <a:r>
              <a:rPr lang="it-IT" sz="2500" dirty="0"/>
              <a:t> è dunque un mezzo </a:t>
            </a:r>
            <a:br>
              <a:rPr lang="it-IT" sz="2500" dirty="0"/>
            </a:br>
            <a:r>
              <a:rPr lang="it-IT" sz="2500" dirty="0"/>
              <a:t>attraverso il quale Gesù rivela la propria identità. Ma attenzione: </a:t>
            </a:r>
            <a:r>
              <a:rPr lang="it-IT" sz="2500" b="1" dirty="0">
                <a:highlight>
                  <a:srgbClr val="00FFFF"/>
                </a:highlight>
              </a:rPr>
              <a:t>vedere il segno non significa automaticamente credere</a:t>
            </a:r>
            <a:r>
              <a:rPr lang="it-IT" sz="2500" b="1" dirty="0"/>
              <a:t>. </a:t>
            </a:r>
            <a:r>
              <a:rPr lang="it-IT" sz="2500" dirty="0"/>
              <a:t>Ci sono persone che </a:t>
            </a:r>
            <a:r>
              <a:rPr lang="it-IT" sz="2500" b="1" dirty="0"/>
              <a:t>vedono</a:t>
            </a:r>
            <a:r>
              <a:rPr lang="it-IT" sz="2500" dirty="0"/>
              <a:t> i segni, ma non arrivano alla fede. Per esempio, dopo la moltiplicazione dei pani, la folla cerca nuovamente Gesù. Ma Gesù rimprovera questa ricerca dicendo: </a:t>
            </a:r>
            <a:r>
              <a:rPr lang="it-IT" sz="2500" b="1" i="1" dirty="0">
                <a:highlight>
                  <a:srgbClr val="00FFFF"/>
                </a:highlight>
              </a:rPr>
              <a:t>«Voi mi cercate non perché avete visto dei segni, ma perché avete mangiato di quei pani e vi siete saziati»</a:t>
            </a:r>
            <a:r>
              <a:rPr lang="it-IT" sz="2500" dirty="0"/>
              <a:t> (</a:t>
            </a:r>
            <a:r>
              <a:rPr lang="it-IT" sz="2500" dirty="0" err="1"/>
              <a:t>Gv</a:t>
            </a:r>
            <a:r>
              <a:rPr lang="it-IT" sz="2500" dirty="0"/>
              <a:t> 6,26). È molto significativo: la gente ha visto il miracolo, ma non ne ha colto il significato. Ha ricevuto il pane, ma non ha compreso che il pane </a:t>
            </a:r>
            <a:r>
              <a:rPr lang="it-IT" sz="2500" b="1" dirty="0"/>
              <a:t>rimandava a Gesù: </a:t>
            </a:r>
            <a:r>
              <a:rPr lang="it-IT" sz="2500" dirty="0"/>
              <a:t>vedere un segno non è ancora comprendere </a:t>
            </a:r>
            <a:r>
              <a:rPr lang="it-IT" sz="2500" b="1" dirty="0">
                <a:highlight>
                  <a:srgbClr val="FFFF00"/>
                </a:highlight>
              </a:rPr>
              <a:t>il segno, al contrario, quelli che fisicamente vedono rischiano di diventare spiritualmente ciechi, come avviene nel sesto sesto del cieco nato dove i farisei pur constatando il miracolo rifiutano Gesù.</a:t>
            </a:r>
          </a:p>
        </p:txBody>
      </p:sp>
    </p:spTree>
    <p:extLst>
      <p:ext uri="{BB962C8B-B14F-4D97-AF65-F5344CB8AC3E}">
        <p14:creationId xmlns:p14="http://schemas.microsoft.com/office/powerpoint/2010/main" val="2569912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6011C-690D-0C5E-0390-1EB4660E77E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2EB874A2-3C63-E7C4-B909-BA03DBFB84F5}"/>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24</a:t>
            </a:fld>
            <a:endParaRPr lang="it-IT" sz="2600" dirty="0">
              <a:solidFill>
                <a:schemeClr val="bg1"/>
              </a:solidFill>
            </a:endParaRPr>
          </a:p>
        </p:txBody>
      </p:sp>
      <p:sp>
        <p:nvSpPr>
          <p:cNvPr id="10" name="CasellaDiTesto 9">
            <a:extLst>
              <a:ext uri="{FF2B5EF4-FFF2-40B4-BE49-F238E27FC236}">
                <a16:creationId xmlns:a16="http://schemas.microsoft.com/office/drawing/2014/main" id="{C6C0399B-BA03-96C1-C750-11FC5AE68FF3}"/>
              </a:ext>
            </a:extLst>
          </p:cNvPr>
          <p:cNvSpPr txBox="1"/>
          <p:nvPr/>
        </p:nvSpPr>
        <p:spPr>
          <a:xfrm>
            <a:off x="5194998" y="348439"/>
            <a:ext cx="2880552" cy="707886"/>
          </a:xfrm>
          <a:prstGeom prst="rect">
            <a:avLst/>
          </a:prstGeom>
          <a:solidFill>
            <a:srgbClr val="00B0F0"/>
          </a:solidFill>
        </p:spPr>
        <p:txBody>
          <a:bodyPr wrap="square" rtlCol="0">
            <a:spAutoFit/>
          </a:bodyPr>
          <a:lstStyle/>
          <a:p>
            <a:pPr algn="r"/>
            <a:r>
              <a:rPr lang="it-IT" sz="2000" b="1" dirty="0">
                <a:solidFill>
                  <a:schemeClr val="bg1"/>
                </a:solidFill>
              </a:rPr>
              <a:t>IL PRIMO SEGNO:</a:t>
            </a:r>
            <a:br>
              <a:rPr lang="it-IT" sz="2000" b="1" dirty="0">
                <a:solidFill>
                  <a:schemeClr val="bg1"/>
                </a:solidFill>
              </a:rPr>
            </a:br>
            <a:r>
              <a:rPr lang="it-IT" sz="2000" b="1" dirty="0">
                <a:solidFill>
                  <a:schemeClr val="bg1"/>
                </a:solidFill>
              </a:rPr>
              <a:t>Le Nozze di Cana – 2,1-11</a:t>
            </a:r>
          </a:p>
        </p:txBody>
      </p:sp>
      <p:pic>
        <p:nvPicPr>
          <p:cNvPr id="5" name="Immagine 4">
            <a:extLst>
              <a:ext uri="{FF2B5EF4-FFF2-40B4-BE49-F238E27FC236}">
                <a16:creationId xmlns:a16="http://schemas.microsoft.com/office/drawing/2014/main" id="{0AB81A18-E2D3-E30C-418D-EFA58555D880}"/>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AA485C4F-64A1-62E9-EF4C-0E9ACEA2FAD5}"/>
              </a:ext>
            </a:extLst>
          </p:cNvPr>
          <p:cNvSpPr txBox="1"/>
          <p:nvPr/>
        </p:nvSpPr>
        <p:spPr>
          <a:xfrm>
            <a:off x="212944" y="982176"/>
            <a:ext cx="6670178" cy="5601533"/>
          </a:xfrm>
          <a:prstGeom prst="rect">
            <a:avLst/>
          </a:prstGeom>
          <a:noFill/>
        </p:spPr>
        <p:txBody>
          <a:bodyPr wrap="square">
            <a:spAutoFit/>
          </a:bodyPr>
          <a:lstStyle/>
          <a:p>
            <a:pPr>
              <a:spcAft>
                <a:spcPts val="1200"/>
              </a:spcAft>
            </a:pPr>
            <a:r>
              <a:rPr lang="it-IT" sz="2600" dirty="0"/>
              <a:t>Gesù trasforma l'acqua in </a:t>
            </a:r>
            <a:br>
              <a:rPr lang="it-IT" sz="2600" dirty="0"/>
            </a:br>
            <a:r>
              <a:rPr lang="it-IT" sz="2600" dirty="0"/>
              <a:t>vino durante una festa di nozze.</a:t>
            </a:r>
          </a:p>
          <a:p>
            <a:pPr>
              <a:spcAft>
                <a:spcPts val="1200"/>
              </a:spcAft>
            </a:pPr>
            <a:r>
              <a:rPr lang="it-IT" sz="2600" b="1" dirty="0">
                <a:highlight>
                  <a:srgbClr val="FFFF00"/>
                </a:highlight>
              </a:rPr>
              <a:t>Che cosa accade:</a:t>
            </a:r>
            <a:r>
              <a:rPr lang="it-IT" sz="2600" dirty="0">
                <a:highlight>
                  <a:srgbClr val="FFFF00"/>
                </a:highlight>
              </a:rPr>
              <a:t> </a:t>
            </a:r>
            <a:r>
              <a:rPr lang="it-IT" sz="2600" spc="-100" dirty="0"/>
              <a:t>viene a mancare il vino. Gesù fa riempire d'acqua sei giare e l'acqua diventa vino.</a:t>
            </a:r>
          </a:p>
          <a:p>
            <a:pPr>
              <a:spcAft>
                <a:spcPts val="1200"/>
              </a:spcAft>
            </a:pPr>
            <a:r>
              <a:rPr lang="it-IT" sz="2600" b="1" dirty="0">
                <a:highlight>
                  <a:srgbClr val="FFFF00"/>
                </a:highlight>
              </a:rPr>
              <a:t>Che cosa significa:</a:t>
            </a:r>
            <a:r>
              <a:rPr lang="it-IT" sz="2600" dirty="0">
                <a:highlight>
                  <a:srgbClr val="FFFF00"/>
                </a:highlight>
              </a:rPr>
              <a:t> </a:t>
            </a:r>
            <a:r>
              <a:rPr lang="it-IT" sz="2600" dirty="0"/>
              <a:t>Giovanni dice esplicitamente che questo è il </a:t>
            </a:r>
            <a:r>
              <a:rPr lang="it-IT" sz="2600" b="1" dirty="0"/>
              <a:t>«primo dei segni»</a:t>
            </a:r>
            <a:r>
              <a:rPr lang="it-IT" sz="2600" dirty="0"/>
              <a:t>. Il vino nuovo e abbondante richiama la gioia e la salvezza che Dio porta al suo popolo. Le giare erano utilizzate per le purificazioni rituali dei Giudei. Il fatto che Gesù trasformi proprio quell'acqua può suggerire il passaggio dalle antiche realtà rituali alla </a:t>
            </a:r>
            <a:r>
              <a:rPr lang="it-IT" sz="2600" b="1" dirty="0"/>
              <a:t>novità portata da Cristo</a:t>
            </a:r>
            <a:r>
              <a:rPr lang="it-IT" sz="2600" dirty="0"/>
              <a:t>.</a:t>
            </a:r>
          </a:p>
        </p:txBody>
      </p:sp>
      <p:pic>
        <p:nvPicPr>
          <p:cNvPr id="6" name="Immagine 5">
            <a:extLst>
              <a:ext uri="{FF2B5EF4-FFF2-40B4-BE49-F238E27FC236}">
                <a16:creationId xmlns:a16="http://schemas.microsoft.com/office/drawing/2014/main" id="{94D95E60-1B9D-43AD-ABF7-CC4C39C7D942}"/>
              </a:ext>
            </a:extLst>
          </p:cNvPr>
          <p:cNvPicPr>
            <a:picLocks noChangeAspect="1"/>
          </p:cNvPicPr>
          <p:nvPr/>
        </p:nvPicPr>
        <p:blipFill>
          <a:blip r:embed="rId3"/>
          <a:stretch>
            <a:fillRect/>
          </a:stretch>
        </p:blipFill>
        <p:spPr>
          <a:xfrm>
            <a:off x="6963509" y="1914678"/>
            <a:ext cx="1967548" cy="2541666"/>
          </a:xfrm>
          <a:prstGeom prst="rect">
            <a:avLst/>
          </a:prstGeom>
        </p:spPr>
      </p:pic>
    </p:spTree>
    <p:extLst>
      <p:ext uri="{BB962C8B-B14F-4D97-AF65-F5344CB8AC3E}">
        <p14:creationId xmlns:p14="http://schemas.microsoft.com/office/powerpoint/2010/main" val="228292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DF4CF-9788-D4A9-1DDD-8FE11180851E}"/>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3B208C87-6DCC-D840-DDD7-C6FE0B7579DC}"/>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25</a:t>
            </a:fld>
            <a:endParaRPr lang="it-IT" sz="2600" dirty="0">
              <a:solidFill>
                <a:schemeClr val="bg1"/>
              </a:solidFill>
            </a:endParaRPr>
          </a:p>
        </p:txBody>
      </p:sp>
      <p:pic>
        <p:nvPicPr>
          <p:cNvPr id="5" name="Immagine 4">
            <a:extLst>
              <a:ext uri="{FF2B5EF4-FFF2-40B4-BE49-F238E27FC236}">
                <a16:creationId xmlns:a16="http://schemas.microsoft.com/office/drawing/2014/main" id="{1F656257-E931-359D-B0EA-3BDB7DB94029}"/>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59A5496B-8842-0561-3815-F7AB113C8CB7}"/>
              </a:ext>
            </a:extLst>
          </p:cNvPr>
          <p:cNvSpPr txBox="1"/>
          <p:nvPr/>
        </p:nvSpPr>
        <p:spPr>
          <a:xfrm>
            <a:off x="328584" y="964084"/>
            <a:ext cx="6510337" cy="5262979"/>
          </a:xfrm>
          <a:prstGeom prst="rect">
            <a:avLst/>
          </a:prstGeom>
          <a:noFill/>
        </p:spPr>
        <p:txBody>
          <a:bodyPr wrap="square">
            <a:spAutoFit/>
          </a:bodyPr>
          <a:lstStyle/>
          <a:p>
            <a:r>
              <a:rPr lang="it-IT" sz="2400" b="1" dirty="0">
                <a:highlight>
                  <a:srgbClr val="FFFF00"/>
                </a:highlight>
              </a:rPr>
              <a:t>Che cosa rivela di Gesù:</a:t>
            </a:r>
            <a:r>
              <a:rPr lang="it-IT" sz="2400" dirty="0">
                <a:highlight>
                  <a:srgbClr val="FFFF00"/>
                </a:highlight>
              </a:rPr>
              <a:t> </a:t>
            </a:r>
            <a:br>
              <a:rPr lang="it-IT" sz="2400" dirty="0"/>
            </a:br>
            <a:r>
              <a:rPr lang="it-IT" sz="2400" dirty="0"/>
              <a:t>Gesù inaugura una realtà nuova. Non è semplicemente colui che risolve un problema durante una festa: a Cana, in un certo modo, Gesù anticipa la sua </a:t>
            </a:r>
            <a:r>
              <a:rPr lang="it-IT" sz="2400" b="1" dirty="0"/>
              <a:t>“ora” </a:t>
            </a:r>
            <a:r>
              <a:rPr lang="it-IT" sz="2400" dirty="0"/>
              <a:t>e manifesta la sua </a:t>
            </a:r>
            <a:r>
              <a:rPr lang="it-IT" sz="2400" b="1" dirty="0"/>
              <a:t>“gloria”</a:t>
            </a:r>
            <a:r>
              <a:rPr lang="it-IT" sz="2400" dirty="0"/>
              <a:t>. </a:t>
            </a:r>
            <a:r>
              <a:rPr lang="it-IT" sz="2400" b="1" dirty="0">
                <a:highlight>
                  <a:srgbClr val="00FFFF"/>
                </a:highlight>
              </a:rPr>
              <a:t>Maria e Gesù sono i veri protagonisti del banchetto di nozze, sono loro lo Sposo e la Sposa: in Maria si identifica </a:t>
            </a:r>
            <a:r>
              <a:rPr lang="it-IT" sz="2400" b="1" i="1" dirty="0">
                <a:highlight>
                  <a:srgbClr val="00FFFF"/>
                </a:highlight>
              </a:rPr>
              <a:t>“la sua Chiesa tutta gloriosa, senza macchia né ruga o alcunché di simile, ma santa e immacolata”</a:t>
            </a:r>
            <a:r>
              <a:rPr lang="it-IT" sz="2400" dirty="0"/>
              <a:t> </a:t>
            </a:r>
            <a:r>
              <a:rPr lang="it-IT" sz="1600" dirty="0"/>
              <a:t>(</a:t>
            </a:r>
            <a:r>
              <a:rPr lang="it-IT" sz="1600" dirty="0" err="1"/>
              <a:t>Ef</a:t>
            </a:r>
            <a:r>
              <a:rPr lang="it-IT" sz="1600" dirty="0"/>
              <a:t> 5,27).  </a:t>
            </a:r>
            <a:r>
              <a:rPr lang="it-IT" sz="2400" dirty="0"/>
              <a:t>Il banchetto nuziale di Cana è un </a:t>
            </a:r>
            <a:r>
              <a:rPr lang="it-IT" sz="2400" i="1" dirty="0"/>
              <a:t>“segno” </a:t>
            </a:r>
            <a:r>
              <a:rPr lang="it-IT" sz="2400" dirty="0"/>
              <a:t>che richiama il banchetto di nozze dell’Agnello </a:t>
            </a:r>
            <a:r>
              <a:rPr lang="it-IT" sz="1200" dirty="0"/>
              <a:t>(Ap 19,6-9).</a:t>
            </a:r>
          </a:p>
          <a:p>
            <a:r>
              <a:rPr lang="it-IT" sz="2400" dirty="0"/>
              <a:t>Giovanni conclude: </a:t>
            </a:r>
            <a:r>
              <a:rPr lang="it-IT" sz="2400" i="1" dirty="0"/>
              <a:t>«E i suoi discepoli credettero in Lui»</a:t>
            </a:r>
            <a:r>
              <a:rPr lang="it-IT" sz="2400" dirty="0"/>
              <a:t> </a:t>
            </a:r>
            <a:r>
              <a:rPr lang="it-IT" sz="1600" dirty="0"/>
              <a:t>(</a:t>
            </a:r>
            <a:r>
              <a:rPr lang="it-IT" sz="1600" dirty="0" err="1"/>
              <a:t>Gv</a:t>
            </a:r>
            <a:r>
              <a:rPr lang="it-IT" sz="1600" dirty="0"/>
              <a:t> 2,11)</a:t>
            </a:r>
            <a:r>
              <a:rPr lang="it-IT" sz="2400" dirty="0"/>
              <a:t>.</a:t>
            </a:r>
          </a:p>
        </p:txBody>
      </p:sp>
      <p:sp>
        <p:nvSpPr>
          <p:cNvPr id="4" name="CasellaDiTesto 3">
            <a:extLst>
              <a:ext uri="{FF2B5EF4-FFF2-40B4-BE49-F238E27FC236}">
                <a16:creationId xmlns:a16="http://schemas.microsoft.com/office/drawing/2014/main" id="{CB8578F1-227C-0EC6-5E52-501B23DCD8EB}"/>
              </a:ext>
            </a:extLst>
          </p:cNvPr>
          <p:cNvSpPr txBox="1"/>
          <p:nvPr/>
        </p:nvSpPr>
        <p:spPr>
          <a:xfrm>
            <a:off x="5194998" y="348439"/>
            <a:ext cx="2880552" cy="707886"/>
          </a:xfrm>
          <a:prstGeom prst="rect">
            <a:avLst/>
          </a:prstGeom>
          <a:solidFill>
            <a:srgbClr val="00B0F0"/>
          </a:solidFill>
        </p:spPr>
        <p:txBody>
          <a:bodyPr wrap="square" rtlCol="0">
            <a:spAutoFit/>
          </a:bodyPr>
          <a:lstStyle/>
          <a:p>
            <a:pPr algn="r"/>
            <a:r>
              <a:rPr lang="it-IT" sz="2000" b="1" dirty="0">
                <a:solidFill>
                  <a:schemeClr val="bg1"/>
                </a:solidFill>
              </a:rPr>
              <a:t>IL PRIMO SEGNO:</a:t>
            </a:r>
            <a:br>
              <a:rPr lang="it-IT" sz="2000" b="1" dirty="0">
                <a:solidFill>
                  <a:schemeClr val="bg1"/>
                </a:solidFill>
              </a:rPr>
            </a:br>
            <a:r>
              <a:rPr lang="it-IT" sz="2000" b="1" i="1" dirty="0">
                <a:solidFill>
                  <a:schemeClr val="bg1"/>
                </a:solidFill>
              </a:rPr>
              <a:t>Le Nozze di Cana – 2,1-11</a:t>
            </a:r>
          </a:p>
        </p:txBody>
      </p:sp>
      <p:pic>
        <p:nvPicPr>
          <p:cNvPr id="6" name="Immagine 5">
            <a:extLst>
              <a:ext uri="{FF2B5EF4-FFF2-40B4-BE49-F238E27FC236}">
                <a16:creationId xmlns:a16="http://schemas.microsoft.com/office/drawing/2014/main" id="{AF7991F7-F8CC-6427-2F28-912E1391612A}"/>
              </a:ext>
            </a:extLst>
          </p:cNvPr>
          <p:cNvPicPr>
            <a:picLocks noChangeAspect="1"/>
          </p:cNvPicPr>
          <p:nvPr/>
        </p:nvPicPr>
        <p:blipFill>
          <a:blip r:embed="rId3"/>
          <a:stretch>
            <a:fillRect/>
          </a:stretch>
        </p:blipFill>
        <p:spPr>
          <a:xfrm>
            <a:off x="6661398" y="1774001"/>
            <a:ext cx="2197094" cy="2838192"/>
          </a:xfrm>
          <a:prstGeom prst="rect">
            <a:avLst/>
          </a:prstGeom>
        </p:spPr>
      </p:pic>
    </p:spTree>
    <p:extLst>
      <p:ext uri="{BB962C8B-B14F-4D97-AF65-F5344CB8AC3E}">
        <p14:creationId xmlns:p14="http://schemas.microsoft.com/office/powerpoint/2010/main" val="2135108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28095-6191-AA47-9A73-1EDAEDEB009D}"/>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3205093E-A043-3457-99D0-9D36825B56EC}"/>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26</a:t>
            </a:fld>
            <a:endParaRPr lang="it-IT" sz="2600" dirty="0">
              <a:solidFill>
                <a:schemeClr val="bg1"/>
              </a:solidFill>
            </a:endParaRPr>
          </a:p>
        </p:txBody>
      </p:sp>
      <p:pic>
        <p:nvPicPr>
          <p:cNvPr id="5" name="Immagine 4">
            <a:extLst>
              <a:ext uri="{FF2B5EF4-FFF2-40B4-BE49-F238E27FC236}">
                <a16:creationId xmlns:a16="http://schemas.microsoft.com/office/drawing/2014/main" id="{309B2047-9881-3E40-89B8-76E4E1711AA1}"/>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42D001EC-BE1A-CE41-A107-BB34434C4581}"/>
              </a:ext>
            </a:extLst>
          </p:cNvPr>
          <p:cNvSpPr txBox="1"/>
          <p:nvPr/>
        </p:nvSpPr>
        <p:spPr>
          <a:xfrm>
            <a:off x="328584" y="837124"/>
            <a:ext cx="8604401" cy="5601533"/>
          </a:xfrm>
          <a:prstGeom prst="rect">
            <a:avLst/>
          </a:prstGeom>
          <a:noFill/>
        </p:spPr>
        <p:txBody>
          <a:bodyPr wrap="square">
            <a:spAutoFit/>
          </a:bodyPr>
          <a:lstStyle/>
          <a:p>
            <a:pPr>
              <a:spcAft>
                <a:spcPts val="1200"/>
              </a:spcAft>
            </a:pPr>
            <a:r>
              <a:rPr lang="it-IT" sz="2600" dirty="0"/>
              <a:t>Un uomo va da Gesù </a:t>
            </a:r>
            <a:br>
              <a:rPr lang="it-IT" sz="2600" dirty="0"/>
            </a:br>
            <a:r>
              <a:rPr lang="it-IT" sz="2600" dirty="0"/>
              <a:t>perché suo figlio è gravemente malato.</a:t>
            </a:r>
          </a:p>
          <a:p>
            <a:pPr>
              <a:spcAft>
                <a:spcPts val="1200"/>
              </a:spcAft>
            </a:pPr>
            <a:r>
              <a:rPr lang="it-IT" sz="2600" b="1" dirty="0">
                <a:highlight>
                  <a:srgbClr val="FFFF00"/>
                </a:highlight>
              </a:rPr>
              <a:t>Che cosa accade:</a:t>
            </a:r>
            <a:r>
              <a:rPr lang="it-IT" sz="2600" dirty="0"/>
              <a:t> Gesù non va </a:t>
            </a:r>
            <a:br>
              <a:rPr lang="it-IT" sz="2600" dirty="0"/>
            </a:br>
            <a:r>
              <a:rPr lang="it-IT" sz="2600" dirty="0"/>
              <a:t>nemmeno a casa del bambino. </a:t>
            </a:r>
            <a:br>
              <a:rPr lang="it-IT" sz="2600" dirty="0"/>
            </a:br>
            <a:r>
              <a:rPr lang="it-IT" sz="2600" dirty="0"/>
              <a:t>Dice semplicemente: </a:t>
            </a:r>
            <a:br>
              <a:rPr lang="it-IT" sz="2600" dirty="0"/>
            </a:br>
            <a:r>
              <a:rPr lang="it-IT" sz="2600" b="1" i="1" dirty="0">
                <a:highlight>
                  <a:srgbClr val="00FFFF"/>
                </a:highlight>
              </a:rPr>
              <a:t>«Va', tuo figlio vive».</a:t>
            </a:r>
            <a:r>
              <a:rPr lang="it-IT" sz="2600" b="1" i="1" dirty="0"/>
              <a:t> </a:t>
            </a:r>
            <a:r>
              <a:rPr lang="it-IT" sz="2600" dirty="0"/>
              <a:t>L'uomo crede </a:t>
            </a:r>
            <a:br>
              <a:rPr lang="it-IT" sz="2600" dirty="0"/>
            </a:br>
            <a:r>
              <a:rPr lang="it-IT" sz="2600" dirty="0"/>
              <a:t>alla parola di Gesù e torna a casa. </a:t>
            </a:r>
            <a:br>
              <a:rPr lang="it-IT" sz="2600" dirty="0"/>
            </a:br>
            <a:r>
              <a:rPr lang="it-IT" sz="2600" dirty="0"/>
              <a:t>Scopre che il figlio è guarito </a:t>
            </a:r>
            <a:br>
              <a:rPr lang="it-IT" sz="2600" dirty="0"/>
            </a:br>
            <a:r>
              <a:rPr lang="it-IT" sz="2600" dirty="0"/>
              <a:t>proprio nell'ora in cui Gesù aveva pronunciato quelle </a:t>
            </a:r>
            <a:br>
              <a:rPr lang="it-IT" sz="2600" dirty="0"/>
            </a:br>
            <a:r>
              <a:rPr lang="it-IT" sz="2600" dirty="0"/>
              <a:t>parole.</a:t>
            </a:r>
          </a:p>
          <a:p>
            <a:pPr>
              <a:spcAft>
                <a:spcPts val="1200"/>
              </a:spcAft>
            </a:pPr>
            <a:r>
              <a:rPr lang="it-IT" sz="2600" b="1" dirty="0">
                <a:highlight>
                  <a:srgbClr val="FFFF00"/>
                </a:highlight>
              </a:rPr>
              <a:t>Che cosa significa:</a:t>
            </a:r>
            <a:r>
              <a:rPr lang="it-IT" sz="2600" dirty="0">
                <a:highlight>
                  <a:srgbClr val="FFFF00"/>
                </a:highlight>
              </a:rPr>
              <a:t> </a:t>
            </a:r>
            <a:r>
              <a:rPr lang="it-IT" sz="2600" dirty="0"/>
              <a:t>qui emerge soprattutto la </a:t>
            </a:r>
            <a:r>
              <a:rPr lang="it-IT" sz="2600" b="1" dirty="0"/>
              <a:t>potenza della parola di Gesù</a:t>
            </a:r>
            <a:r>
              <a:rPr lang="it-IT" sz="2600" dirty="0"/>
              <a:t>. Gesù non ha bisogno di essere fisicamente presente: la sua parola dà vita anche a distanza.</a:t>
            </a:r>
          </a:p>
        </p:txBody>
      </p:sp>
      <p:sp>
        <p:nvSpPr>
          <p:cNvPr id="7" name="CasellaDiTesto 6">
            <a:extLst>
              <a:ext uri="{FF2B5EF4-FFF2-40B4-BE49-F238E27FC236}">
                <a16:creationId xmlns:a16="http://schemas.microsoft.com/office/drawing/2014/main" id="{FB517AF7-D365-FB78-C414-AA91CFC4E593}"/>
              </a:ext>
            </a:extLst>
          </p:cNvPr>
          <p:cNvSpPr txBox="1"/>
          <p:nvPr/>
        </p:nvSpPr>
        <p:spPr>
          <a:xfrm>
            <a:off x="3989196" y="289116"/>
            <a:ext cx="4158683" cy="707886"/>
          </a:xfrm>
          <a:prstGeom prst="rect">
            <a:avLst/>
          </a:prstGeom>
          <a:solidFill>
            <a:srgbClr val="202AC0"/>
          </a:solidFill>
        </p:spPr>
        <p:txBody>
          <a:bodyPr wrap="square" rtlCol="0">
            <a:spAutoFit/>
          </a:bodyPr>
          <a:lstStyle/>
          <a:p>
            <a:pPr algn="r"/>
            <a:r>
              <a:rPr lang="it-IT" sz="2000" b="1" dirty="0">
                <a:solidFill>
                  <a:schemeClr val="bg1"/>
                </a:solidFill>
              </a:rPr>
              <a:t>IL SECONDO SEGNO: </a:t>
            </a:r>
            <a:r>
              <a:rPr lang="it-IT" sz="2000" b="1" i="1" dirty="0">
                <a:solidFill>
                  <a:schemeClr val="bg1"/>
                </a:solidFill>
              </a:rPr>
              <a:t>La </a:t>
            </a:r>
            <a:r>
              <a:rPr lang="it-IT" sz="2000" b="1" i="1" dirty="0" err="1">
                <a:solidFill>
                  <a:schemeClr val="bg1"/>
                </a:solidFill>
              </a:rPr>
              <a:t>guaridgione</a:t>
            </a:r>
            <a:r>
              <a:rPr lang="it-IT" sz="2000" b="1" i="1" dirty="0">
                <a:solidFill>
                  <a:schemeClr val="bg1"/>
                </a:solidFill>
              </a:rPr>
              <a:t> </a:t>
            </a:r>
            <a:br>
              <a:rPr lang="it-IT" sz="2000" b="1" i="1" dirty="0">
                <a:solidFill>
                  <a:schemeClr val="bg1"/>
                </a:solidFill>
              </a:rPr>
            </a:br>
            <a:r>
              <a:rPr lang="it-IT" sz="2000" b="1" i="1" dirty="0">
                <a:solidFill>
                  <a:schemeClr val="bg1"/>
                </a:solidFill>
              </a:rPr>
              <a:t>del figlio del funzionario </a:t>
            </a:r>
            <a:r>
              <a:rPr lang="it-IT" sz="900" b="1" i="1" dirty="0">
                <a:solidFill>
                  <a:schemeClr val="bg1"/>
                </a:solidFill>
              </a:rPr>
              <a:t>-</a:t>
            </a:r>
            <a:endParaRPr lang="it-IT" sz="2000" b="1" i="1" dirty="0">
              <a:solidFill>
                <a:schemeClr val="bg1"/>
              </a:solidFill>
            </a:endParaRPr>
          </a:p>
        </p:txBody>
      </p:sp>
      <p:sp>
        <p:nvSpPr>
          <p:cNvPr id="9" name="CasellaDiTesto 8">
            <a:extLst>
              <a:ext uri="{FF2B5EF4-FFF2-40B4-BE49-F238E27FC236}">
                <a16:creationId xmlns:a16="http://schemas.microsoft.com/office/drawing/2014/main" id="{6612DE09-6973-E150-4E61-9306DC647922}"/>
              </a:ext>
            </a:extLst>
          </p:cNvPr>
          <p:cNvSpPr txBox="1"/>
          <p:nvPr/>
        </p:nvSpPr>
        <p:spPr>
          <a:xfrm>
            <a:off x="7088550" y="1111573"/>
            <a:ext cx="894304" cy="369332"/>
          </a:xfrm>
          <a:prstGeom prst="rect">
            <a:avLst/>
          </a:prstGeom>
          <a:solidFill>
            <a:srgbClr val="202AC0"/>
          </a:solidFill>
        </p:spPr>
        <p:txBody>
          <a:bodyPr wrap="square">
            <a:spAutoFit/>
          </a:bodyPr>
          <a:lstStyle/>
          <a:p>
            <a:pPr algn="ctr"/>
            <a:r>
              <a:rPr lang="it-IT" sz="1800" i="1" dirty="0">
                <a:solidFill>
                  <a:schemeClr val="bg1"/>
                </a:solidFill>
              </a:rPr>
              <a:t>4,46-54</a:t>
            </a:r>
            <a:endParaRPr lang="it-IT" i="1" dirty="0">
              <a:solidFill>
                <a:schemeClr val="bg1"/>
              </a:solidFill>
            </a:endParaRPr>
          </a:p>
        </p:txBody>
      </p:sp>
      <p:pic>
        <p:nvPicPr>
          <p:cNvPr id="11" name="Immagine 10">
            <a:extLst>
              <a:ext uri="{FF2B5EF4-FFF2-40B4-BE49-F238E27FC236}">
                <a16:creationId xmlns:a16="http://schemas.microsoft.com/office/drawing/2014/main" id="{25E6A8D7-D896-C1C2-4422-89AAC842B547}"/>
              </a:ext>
            </a:extLst>
          </p:cNvPr>
          <p:cNvPicPr>
            <a:picLocks noChangeAspect="1"/>
          </p:cNvPicPr>
          <p:nvPr/>
        </p:nvPicPr>
        <p:blipFill>
          <a:blip r:embed="rId3"/>
          <a:stretch>
            <a:fillRect/>
          </a:stretch>
        </p:blipFill>
        <p:spPr>
          <a:xfrm>
            <a:off x="5380185" y="2161327"/>
            <a:ext cx="3416729" cy="1798454"/>
          </a:xfrm>
          <a:prstGeom prst="rect">
            <a:avLst/>
          </a:prstGeom>
        </p:spPr>
      </p:pic>
    </p:spTree>
    <p:extLst>
      <p:ext uri="{BB962C8B-B14F-4D97-AF65-F5344CB8AC3E}">
        <p14:creationId xmlns:p14="http://schemas.microsoft.com/office/powerpoint/2010/main" val="201052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8F057-9F1E-A6CD-0DD5-C5F77A696486}"/>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FBE2C589-210B-128E-5FBF-52E299A2EED0}"/>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27</a:t>
            </a:fld>
            <a:endParaRPr lang="it-IT" sz="2600" dirty="0">
              <a:solidFill>
                <a:schemeClr val="bg1"/>
              </a:solidFill>
            </a:endParaRPr>
          </a:p>
        </p:txBody>
      </p:sp>
      <p:pic>
        <p:nvPicPr>
          <p:cNvPr id="5" name="Immagine 4">
            <a:extLst>
              <a:ext uri="{FF2B5EF4-FFF2-40B4-BE49-F238E27FC236}">
                <a16:creationId xmlns:a16="http://schemas.microsoft.com/office/drawing/2014/main" id="{1733EEC4-B58D-67DC-85B7-93CF57CEB44A}"/>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52164B7C-17C0-4EA2-8658-C45AA133C2ED}"/>
              </a:ext>
            </a:extLst>
          </p:cNvPr>
          <p:cNvSpPr txBox="1"/>
          <p:nvPr/>
        </p:nvSpPr>
        <p:spPr>
          <a:xfrm>
            <a:off x="298439" y="1668027"/>
            <a:ext cx="4966897" cy="4124206"/>
          </a:xfrm>
          <a:prstGeom prst="rect">
            <a:avLst/>
          </a:prstGeom>
          <a:noFill/>
        </p:spPr>
        <p:txBody>
          <a:bodyPr wrap="square">
            <a:spAutoFit/>
          </a:bodyPr>
          <a:lstStyle/>
          <a:p>
            <a:r>
              <a:rPr lang="it-IT" sz="2800" b="1" dirty="0">
                <a:highlight>
                  <a:srgbClr val="FFFF00"/>
                </a:highlight>
              </a:rPr>
              <a:t>Che cosa rivela di Gesù:</a:t>
            </a:r>
            <a:r>
              <a:rPr lang="it-IT" sz="2800" dirty="0">
                <a:highlight>
                  <a:srgbClr val="FFFF00"/>
                </a:highlight>
              </a:rPr>
              <a:t> </a:t>
            </a:r>
          </a:p>
          <a:p>
            <a:pPr>
              <a:spcBef>
                <a:spcPts val="1200"/>
              </a:spcBef>
            </a:pPr>
            <a:r>
              <a:rPr lang="it-IT" sz="2800" dirty="0"/>
              <a:t>Gesù è colui che </a:t>
            </a:r>
            <a:r>
              <a:rPr lang="it-IT" sz="2800" b="1" dirty="0"/>
              <a:t>dona la vita</a:t>
            </a:r>
            <a:r>
              <a:rPr lang="it-IT" sz="2800" dirty="0"/>
              <a:t> e la sua parola merita fede. </a:t>
            </a:r>
            <a:r>
              <a:rPr lang="it-IT" sz="2800" b="1" dirty="0"/>
              <a:t>È significativo che il funzionario arrivi progressivamente alla fede</a:t>
            </a:r>
            <a:r>
              <a:rPr lang="it-IT" sz="2800" dirty="0"/>
              <a:t>: </a:t>
            </a:r>
            <a:r>
              <a:rPr lang="it-IT" sz="2800" dirty="0">
                <a:solidFill>
                  <a:srgbClr val="C00000"/>
                </a:solidFill>
              </a:rPr>
              <a:t>prima crede alla parola di Gesù e poi, constatata la guarigione, crede insieme a tutta la sua famiglia.</a:t>
            </a:r>
          </a:p>
        </p:txBody>
      </p:sp>
      <p:sp>
        <p:nvSpPr>
          <p:cNvPr id="7" name="CasellaDiTesto 6">
            <a:extLst>
              <a:ext uri="{FF2B5EF4-FFF2-40B4-BE49-F238E27FC236}">
                <a16:creationId xmlns:a16="http://schemas.microsoft.com/office/drawing/2014/main" id="{F5EFC2ED-E879-D680-6580-952DBF29742D}"/>
              </a:ext>
            </a:extLst>
          </p:cNvPr>
          <p:cNvSpPr txBox="1"/>
          <p:nvPr/>
        </p:nvSpPr>
        <p:spPr>
          <a:xfrm>
            <a:off x="3989196" y="289116"/>
            <a:ext cx="4158683" cy="707886"/>
          </a:xfrm>
          <a:prstGeom prst="rect">
            <a:avLst/>
          </a:prstGeom>
          <a:solidFill>
            <a:srgbClr val="202AC0"/>
          </a:solidFill>
        </p:spPr>
        <p:txBody>
          <a:bodyPr wrap="square" rtlCol="0">
            <a:spAutoFit/>
          </a:bodyPr>
          <a:lstStyle/>
          <a:p>
            <a:pPr algn="r"/>
            <a:r>
              <a:rPr lang="it-IT" sz="2000" b="1" dirty="0">
                <a:solidFill>
                  <a:schemeClr val="bg1"/>
                </a:solidFill>
              </a:rPr>
              <a:t>IL SECONDO SEGNO: </a:t>
            </a:r>
            <a:r>
              <a:rPr lang="it-IT" sz="2000" b="1" i="1" dirty="0">
                <a:solidFill>
                  <a:schemeClr val="bg1"/>
                </a:solidFill>
              </a:rPr>
              <a:t>La </a:t>
            </a:r>
            <a:r>
              <a:rPr lang="it-IT" sz="2000" b="1" i="1" dirty="0" err="1">
                <a:solidFill>
                  <a:schemeClr val="bg1"/>
                </a:solidFill>
              </a:rPr>
              <a:t>guaridgione</a:t>
            </a:r>
            <a:r>
              <a:rPr lang="it-IT" sz="2000" b="1" i="1" dirty="0">
                <a:solidFill>
                  <a:schemeClr val="bg1"/>
                </a:solidFill>
              </a:rPr>
              <a:t> </a:t>
            </a:r>
            <a:br>
              <a:rPr lang="it-IT" sz="2000" b="1" i="1" dirty="0">
                <a:solidFill>
                  <a:schemeClr val="bg1"/>
                </a:solidFill>
              </a:rPr>
            </a:br>
            <a:r>
              <a:rPr lang="it-IT" sz="2000" b="1" i="1" dirty="0">
                <a:solidFill>
                  <a:schemeClr val="bg1"/>
                </a:solidFill>
              </a:rPr>
              <a:t>del figlio del funzionario </a:t>
            </a:r>
            <a:r>
              <a:rPr lang="it-IT" sz="900" b="1" i="1" dirty="0">
                <a:solidFill>
                  <a:schemeClr val="bg1"/>
                </a:solidFill>
              </a:rPr>
              <a:t>-</a:t>
            </a:r>
            <a:endParaRPr lang="it-IT" sz="2000" b="1" i="1" dirty="0">
              <a:solidFill>
                <a:schemeClr val="bg1"/>
              </a:solidFill>
            </a:endParaRPr>
          </a:p>
        </p:txBody>
      </p:sp>
      <p:sp>
        <p:nvSpPr>
          <p:cNvPr id="9" name="CasellaDiTesto 8">
            <a:extLst>
              <a:ext uri="{FF2B5EF4-FFF2-40B4-BE49-F238E27FC236}">
                <a16:creationId xmlns:a16="http://schemas.microsoft.com/office/drawing/2014/main" id="{01A863A4-4149-7E27-965F-0692264BDD68}"/>
              </a:ext>
            </a:extLst>
          </p:cNvPr>
          <p:cNvSpPr txBox="1"/>
          <p:nvPr/>
        </p:nvSpPr>
        <p:spPr>
          <a:xfrm>
            <a:off x="7088550" y="1111573"/>
            <a:ext cx="894304" cy="369332"/>
          </a:xfrm>
          <a:prstGeom prst="rect">
            <a:avLst/>
          </a:prstGeom>
          <a:solidFill>
            <a:srgbClr val="202AC0"/>
          </a:solidFill>
        </p:spPr>
        <p:txBody>
          <a:bodyPr wrap="square">
            <a:spAutoFit/>
          </a:bodyPr>
          <a:lstStyle/>
          <a:p>
            <a:pPr algn="ctr"/>
            <a:r>
              <a:rPr lang="it-IT" sz="1800" i="1" dirty="0">
                <a:solidFill>
                  <a:schemeClr val="bg1"/>
                </a:solidFill>
              </a:rPr>
              <a:t>4,46-54</a:t>
            </a:r>
            <a:endParaRPr lang="it-IT" i="1" dirty="0">
              <a:solidFill>
                <a:schemeClr val="bg1"/>
              </a:solidFill>
            </a:endParaRPr>
          </a:p>
        </p:txBody>
      </p:sp>
      <p:pic>
        <p:nvPicPr>
          <p:cNvPr id="4" name="Immagine 3">
            <a:extLst>
              <a:ext uri="{FF2B5EF4-FFF2-40B4-BE49-F238E27FC236}">
                <a16:creationId xmlns:a16="http://schemas.microsoft.com/office/drawing/2014/main" id="{B2D45B58-6014-73D7-91EE-299B039E83F7}"/>
              </a:ext>
            </a:extLst>
          </p:cNvPr>
          <p:cNvPicPr>
            <a:picLocks noChangeAspect="1"/>
          </p:cNvPicPr>
          <p:nvPr/>
        </p:nvPicPr>
        <p:blipFill>
          <a:blip r:embed="rId3"/>
          <a:stretch>
            <a:fillRect/>
          </a:stretch>
        </p:blipFill>
        <p:spPr>
          <a:xfrm>
            <a:off x="5367980" y="2422584"/>
            <a:ext cx="3416729" cy="1798454"/>
          </a:xfrm>
          <a:prstGeom prst="rect">
            <a:avLst/>
          </a:prstGeom>
        </p:spPr>
      </p:pic>
    </p:spTree>
    <p:extLst>
      <p:ext uri="{BB962C8B-B14F-4D97-AF65-F5344CB8AC3E}">
        <p14:creationId xmlns:p14="http://schemas.microsoft.com/office/powerpoint/2010/main" val="3329934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9D1E7-23FA-D9AD-6D1E-3F9BB1E35A78}"/>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E7345DFA-3E08-5C98-9CCB-6B60730852D8}"/>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28</a:t>
            </a:fld>
            <a:endParaRPr lang="it-IT" sz="2600" dirty="0">
              <a:solidFill>
                <a:schemeClr val="bg1"/>
              </a:solidFill>
            </a:endParaRPr>
          </a:p>
        </p:txBody>
      </p:sp>
      <p:pic>
        <p:nvPicPr>
          <p:cNvPr id="5" name="Immagine 4">
            <a:extLst>
              <a:ext uri="{FF2B5EF4-FFF2-40B4-BE49-F238E27FC236}">
                <a16:creationId xmlns:a16="http://schemas.microsoft.com/office/drawing/2014/main" id="{4D966658-4EB4-B35A-2967-650BD5E6704F}"/>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1AEC0BAB-EC57-E34B-F087-97B35D0B0DA0}"/>
              </a:ext>
            </a:extLst>
          </p:cNvPr>
          <p:cNvSpPr txBox="1"/>
          <p:nvPr/>
        </p:nvSpPr>
        <p:spPr>
          <a:xfrm>
            <a:off x="328584" y="1174078"/>
            <a:ext cx="5799649" cy="5139869"/>
          </a:xfrm>
          <a:prstGeom prst="rect">
            <a:avLst/>
          </a:prstGeom>
          <a:noFill/>
        </p:spPr>
        <p:txBody>
          <a:bodyPr wrap="square">
            <a:spAutoFit/>
          </a:bodyPr>
          <a:lstStyle/>
          <a:p>
            <a:pPr>
              <a:spcAft>
                <a:spcPts val="1200"/>
              </a:spcAft>
            </a:pPr>
            <a:r>
              <a:rPr lang="it-IT" sz="2800" dirty="0"/>
              <a:t>Un uomo è malato da </a:t>
            </a:r>
            <a:br>
              <a:rPr lang="it-IT" sz="2800" dirty="0"/>
            </a:br>
            <a:r>
              <a:rPr lang="it-IT" sz="2800" dirty="0"/>
              <a:t>trentotto anni.</a:t>
            </a:r>
          </a:p>
          <a:p>
            <a:pPr>
              <a:spcAft>
                <a:spcPts val="1200"/>
              </a:spcAft>
            </a:pPr>
            <a:r>
              <a:rPr lang="it-IT" sz="2800" b="1" dirty="0">
                <a:highlight>
                  <a:srgbClr val="FFFF00"/>
                </a:highlight>
              </a:rPr>
              <a:t>Che cosa accade:</a:t>
            </a:r>
            <a:r>
              <a:rPr lang="it-IT" sz="2800" dirty="0">
                <a:highlight>
                  <a:srgbClr val="FFFF00"/>
                </a:highlight>
              </a:rPr>
              <a:t> </a:t>
            </a:r>
            <a:r>
              <a:rPr lang="it-IT" sz="2800" dirty="0"/>
              <a:t>Gesù gli si avvicina e gli dice: </a:t>
            </a:r>
            <a:r>
              <a:rPr lang="it-IT" sz="2800" b="1" i="1" dirty="0"/>
              <a:t>«Alzati, prendi la tua barella e cammina». </a:t>
            </a:r>
            <a:r>
              <a:rPr lang="it-IT" sz="2800" dirty="0"/>
              <a:t>L'uomo guarisce immediatamente.</a:t>
            </a:r>
          </a:p>
          <a:p>
            <a:pPr>
              <a:spcAft>
                <a:spcPts val="1200"/>
              </a:spcAft>
            </a:pPr>
            <a:r>
              <a:rPr lang="it-IT" sz="2800" b="1" dirty="0">
                <a:highlight>
                  <a:srgbClr val="FFFF00"/>
                </a:highlight>
              </a:rPr>
              <a:t>Che cosa significa:</a:t>
            </a:r>
            <a:r>
              <a:rPr lang="it-IT" sz="2800" dirty="0">
                <a:highlight>
                  <a:srgbClr val="FFFF00"/>
                </a:highlight>
              </a:rPr>
              <a:t> </a:t>
            </a:r>
            <a:r>
              <a:rPr lang="it-IT" sz="2800" dirty="0"/>
              <a:t>il paralitico rappresenta una persona che, da sola, non riesce a uscire dalla propria situazione. Gesù gli dona una vita nuova.</a:t>
            </a:r>
          </a:p>
        </p:txBody>
      </p:sp>
      <p:sp>
        <p:nvSpPr>
          <p:cNvPr id="7" name="CasellaDiTesto 6">
            <a:extLst>
              <a:ext uri="{FF2B5EF4-FFF2-40B4-BE49-F238E27FC236}">
                <a16:creationId xmlns:a16="http://schemas.microsoft.com/office/drawing/2014/main" id="{F5FC6284-E16D-9486-6096-6F75A0C0A93E}"/>
              </a:ext>
            </a:extLst>
          </p:cNvPr>
          <p:cNvSpPr txBox="1"/>
          <p:nvPr/>
        </p:nvSpPr>
        <p:spPr>
          <a:xfrm>
            <a:off x="4310743" y="289116"/>
            <a:ext cx="3837136" cy="707886"/>
          </a:xfrm>
          <a:prstGeom prst="rect">
            <a:avLst/>
          </a:prstGeom>
          <a:solidFill>
            <a:srgbClr val="FFFF00"/>
          </a:solidFill>
        </p:spPr>
        <p:txBody>
          <a:bodyPr wrap="square" rtlCol="0">
            <a:spAutoFit/>
          </a:bodyPr>
          <a:lstStyle/>
          <a:p>
            <a:pPr algn="r"/>
            <a:r>
              <a:rPr lang="it-IT" sz="2000" b="1" dirty="0">
                <a:solidFill>
                  <a:srgbClr val="C00000"/>
                </a:solidFill>
              </a:rPr>
              <a:t>IL TERZO SEGNO: </a:t>
            </a:r>
            <a:r>
              <a:rPr lang="it-IT" sz="2000" b="1" i="1" dirty="0">
                <a:solidFill>
                  <a:srgbClr val="C00000"/>
                </a:solidFill>
              </a:rPr>
              <a:t>La guarigione </a:t>
            </a:r>
            <a:br>
              <a:rPr lang="it-IT" sz="2000" b="1" i="1" dirty="0">
                <a:solidFill>
                  <a:srgbClr val="C00000"/>
                </a:solidFill>
              </a:rPr>
            </a:br>
            <a:r>
              <a:rPr lang="it-IT" sz="2000" b="1" i="1" dirty="0">
                <a:solidFill>
                  <a:srgbClr val="C00000"/>
                </a:solidFill>
              </a:rPr>
              <a:t>del paralitico alla piscina di Siloe </a:t>
            </a:r>
            <a:r>
              <a:rPr lang="it-IT" sz="900" b="1" i="1" dirty="0">
                <a:solidFill>
                  <a:srgbClr val="C00000"/>
                </a:solidFill>
              </a:rPr>
              <a:t>-</a:t>
            </a:r>
            <a:endParaRPr lang="it-IT" sz="2000" b="1" i="1" dirty="0">
              <a:solidFill>
                <a:srgbClr val="C00000"/>
              </a:solidFill>
            </a:endParaRPr>
          </a:p>
        </p:txBody>
      </p:sp>
      <p:sp>
        <p:nvSpPr>
          <p:cNvPr id="9" name="CasellaDiTesto 8">
            <a:extLst>
              <a:ext uri="{FF2B5EF4-FFF2-40B4-BE49-F238E27FC236}">
                <a16:creationId xmlns:a16="http://schemas.microsoft.com/office/drawing/2014/main" id="{4BFA568A-8264-FB76-1876-CDDD81EA5393}"/>
              </a:ext>
            </a:extLst>
          </p:cNvPr>
          <p:cNvSpPr txBox="1"/>
          <p:nvPr/>
        </p:nvSpPr>
        <p:spPr>
          <a:xfrm>
            <a:off x="7088550" y="1111573"/>
            <a:ext cx="894304" cy="369332"/>
          </a:xfrm>
          <a:prstGeom prst="rect">
            <a:avLst/>
          </a:prstGeom>
          <a:solidFill>
            <a:srgbClr val="FFFF00"/>
          </a:solidFill>
        </p:spPr>
        <p:txBody>
          <a:bodyPr wrap="square">
            <a:spAutoFit/>
          </a:bodyPr>
          <a:lstStyle/>
          <a:p>
            <a:pPr algn="ctr"/>
            <a:r>
              <a:rPr lang="it-IT" sz="1800" i="1" dirty="0">
                <a:solidFill>
                  <a:srgbClr val="C00000"/>
                </a:solidFill>
              </a:rPr>
              <a:t>5,1-18</a:t>
            </a:r>
            <a:endParaRPr lang="it-IT" i="1" dirty="0">
              <a:solidFill>
                <a:srgbClr val="C00000"/>
              </a:solidFill>
            </a:endParaRPr>
          </a:p>
        </p:txBody>
      </p:sp>
      <p:pic>
        <p:nvPicPr>
          <p:cNvPr id="6" name="Immagine 5" descr="Letture di martedì 8 marzo 2016 - Maria Regina dell'universo ✞ (Biscobreak gusto paradiso)">
            <a:extLst>
              <a:ext uri="{FF2B5EF4-FFF2-40B4-BE49-F238E27FC236}">
                <a16:creationId xmlns:a16="http://schemas.microsoft.com/office/drawing/2014/main" id="{29753180-7F9E-BE8E-38D3-BDD572DC1AD1}"/>
              </a:ext>
            </a:extLst>
          </p:cNvPr>
          <p:cNvPicPr>
            <a:picLocks noChangeAspect="1"/>
          </p:cNvPicPr>
          <p:nvPr/>
        </p:nvPicPr>
        <p:blipFill>
          <a:blip r:embed="rId3"/>
          <a:stretch>
            <a:fillRect/>
          </a:stretch>
        </p:blipFill>
        <p:spPr>
          <a:xfrm>
            <a:off x="6191440" y="2059911"/>
            <a:ext cx="2502101" cy="3557117"/>
          </a:xfrm>
          <a:prstGeom prst="rect">
            <a:avLst/>
          </a:prstGeom>
        </p:spPr>
      </p:pic>
    </p:spTree>
    <p:extLst>
      <p:ext uri="{BB962C8B-B14F-4D97-AF65-F5344CB8AC3E}">
        <p14:creationId xmlns:p14="http://schemas.microsoft.com/office/powerpoint/2010/main" val="334317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E5FAE-626A-8FC3-6594-048B291B5700}"/>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19163F84-054C-7518-CCDC-A9DF2B2E9635}"/>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29</a:t>
            </a:fld>
            <a:endParaRPr lang="it-IT" sz="2600" dirty="0">
              <a:solidFill>
                <a:schemeClr val="bg1"/>
              </a:solidFill>
            </a:endParaRPr>
          </a:p>
        </p:txBody>
      </p:sp>
      <p:pic>
        <p:nvPicPr>
          <p:cNvPr id="5" name="Immagine 4">
            <a:extLst>
              <a:ext uri="{FF2B5EF4-FFF2-40B4-BE49-F238E27FC236}">
                <a16:creationId xmlns:a16="http://schemas.microsoft.com/office/drawing/2014/main" id="{A79A9DD1-A8E5-F6C8-2C3B-18ECA258FACE}"/>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DD6798D8-BBE3-5E81-445A-1BAA21062A72}"/>
              </a:ext>
            </a:extLst>
          </p:cNvPr>
          <p:cNvSpPr txBox="1"/>
          <p:nvPr/>
        </p:nvSpPr>
        <p:spPr>
          <a:xfrm>
            <a:off x="241041" y="1099001"/>
            <a:ext cx="8574375" cy="5447645"/>
          </a:xfrm>
          <a:prstGeom prst="rect">
            <a:avLst/>
          </a:prstGeom>
          <a:noFill/>
        </p:spPr>
        <p:txBody>
          <a:bodyPr wrap="square">
            <a:spAutoFit/>
          </a:bodyPr>
          <a:lstStyle/>
          <a:p>
            <a:pPr>
              <a:spcAft>
                <a:spcPts val="1200"/>
              </a:spcAft>
            </a:pPr>
            <a:r>
              <a:rPr lang="it-IT" sz="2600" dirty="0"/>
              <a:t>Ma il racconto introduce </a:t>
            </a:r>
            <a:br>
              <a:rPr lang="it-IT" sz="2600" dirty="0"/>
            </a:br>
            <a:r>
              <a:rPr lang="it-IT" sz="2600" dirty="0"/>
              <a:t>subito una questione molto importante:</a:t>
            </a:r>
            <a:r>
              <a:rPr lang="it-IT" sz="2600" b="1" dirty="0"/>
              <a:t> </a:t>
            </a:r>
            <a:br>
              <a:rPr lang="it-IT" sz="2600" b="1" dirty="0"/>
            </a:br>
            <a:r>
              <a:rPr lang="it-IT" sz="2600" b="1" dirty="0">
                <a:highlight>
                  <a:srgbClr val="00FFFF"/>
                </a:highlight>
              </a:rPr>
              <a:t>è sabato</a:t>
            </a:r>
            <a:r>
              <a:rPr lang="it-IT" sz="2600" dirty="0"/>
              <a:t>. Gesù compie dunque il </a:t>
            </a:r>
            <a:r>
              <a:rPr lang="it-IT" sz="2600" i="1" dirty="0"/>
              <a:t>“segno”</a:t>
            </a:r>
            <a:r>
              <a:rPr lang="it-IT" sz="2600" dirty="0"/>
              <a:t> </a:t>
            </a:r>
            <a:br>
              <a:rPr lang="it-IT" sz="2600" dirty="0"/>
            </a:br>
            <a:r>
              <a:rPr lang="it-IT" sz="2600" dirty="0"/>
              <a:t>proprio nel giorno in cui, secondo la legge, </a:t>
            </a:r>
            <a:br>
              <a:rPr lang="it-IT" sz="2600" dirty="0"/>
            </a:br>
            <a:r>
              <a:rPr lang="it-IT" sz="2600" dirty="0"/>
              <a:t>non si dovevano compiere determinate </a:t>
            </a:r>
            <a:br>
              <a:rPr lang="it-IT" sz="2600" dirty="0"/>
            </a:br>
            <a:r>
              <a:rPr lang="it-IT" sz="2600" dirty="0"/>
              <a:t>attività. </a:t>
            </a:r>
            <a:r>
              <a:rPr lang="it-IT" sz="2600" dirty="0">
                <a:solidFill>
                  <a:srgbClr val="C00000"/>
                </a:solidFill>
              </a:rPr>
              <a:t>Questo porta al grande discorso </a:t>
            </a:r>
            <a:br>
              <a:rPr lang="it-IT" sz="2600" dirty="0">
                <a:solidFill>
                  <a:srgbClr val="C00000"/>
                </a:solidFill>
              </a:rPr>
            </a:br>
            <a:r>
              <a:rPr lang="it-IT" sz="2600" dirty="0">
                <a:solidFill>
                  <a:srgbClr val="C00000"/>
                </a:solidFill>
              </a:rPr>
              <a:t>successivo, nel quale Gesù parla del suo </a:t>
            </a:r>
            <a:br>
              <a:rPr lang="it-IT" sz="2600" dirty="0">
                <a:solidFill>
                  <a:srgbClr val="C00000"/>
                </a:solidFill>
              </a:rPr>
            </a:br>
            <a:r>
              <a:rPr lang="it-IT" sz="2600" dirty="0">
                <a:solidFill>
                  <a:srgbClr val="C00000"/>
                </a:solidFill>
              </a:rPr>
              <a:t>rapporto con il Padre.</a:t>
            </a:r>
          </a:p>
          <a:p>
            <a:r>
              <a:rPr lang="it-IT" sz="2600" b="1" dirty="0">
                <a:highlight>
                  <a:srgbClr val="FFFF00"/>
                </a:highlight>
              </a:rPr>
              <a:t>Che cosa rivela di Gesù:</a:t>
            </a:r>
            <a:r>
              <a:rPr lang="it-IT" sz="2600" dirty="0">
                <a:highlight>
                  <a:srgbClr val="FFFF00"/>
                </a:highlight>
              </a:rPr>
              <a:t> </a:t>
            </a:r>
            <a:br>
              <a:rPr lang="it-IT" sz="2600" dirty="0">
                <a:highlight>
                  <a:srgbClr val="FFFF00"/>
                </a:highlight>
              </a:rPr>
            </a:br>
            <a:r>
              <a:rPr lang="it-IT" sz="2600" dirty="0"/>
              <a:t>Gesù non è semplicemente un guaritore. Egli agisce con l'autorità stessa di Dio e afferma: </a:t>
            </a:r>
            <a:r>
              <a:rPr lang="it-IT" sz="2600" i="1" dirty="0"/>
              <a:t>«Il Padre mio agisce anche ora e anch'io agisco». </a:t>
            </a:r>
            <a:r>
              <a:rPr lang="it-IT" sz="2600" dirty="0"/>
              <a:t>Il segno conduce quindi alla rivelazione dell'</a:t>
            </a:r>
            <a:r>
              <a:rPr lang="it-IT" sz="2600" b="1" dirty="0"/>
              <a:t>unità di azione tra il Padre e il Figlio</a:t>
            </a:r>
            <a:r>
              <a:rPr lang="it-IT" sz="2600" dirty="0"/>
              <a:t>.</a:t>
            </a:r>
          </a:p>
        </p:txBody>
      </p:sp>
      <p:sp>
        <p:nvSpPr>
          <p:cNvPr id="7" name="CasellaDiTesto 6">
            <a:extLst>
              <a:ext uri="{FF2B5EF4-FFF2-40B4-BE49-F238E27FC236}">
                <a16:creationId xmlns:a16="http://schemas.microsoft.com/office/drawing/2014/main" id="{C53A475F-FB30-8C15-2645-ACF9A2B38A4B}"/>
              </a:ext>
            </a:extLst>
          </p:cNvPr>
          <p:cNvSpPr txBox="1"/>
          <p:nvPr/>
        </p:nvSpPr>
        <p:spPr>
          <a:xfrm>
            <a:off x="4310743" y="289116"/>
            <a:ext cx="3837136" cy="707886"/>
          </a:xfrm>
          <a:prstGeom prst="rect">
            <a:avLst/>
          </a:prstGeom>
          <a:solidFill>
            <a:srgbClr val="FFFF00"/>
          </a:solidFill>
        </p:spPr>
        <p:txBody>
          <a:bodyPr wrap="square" rtlCol="0">
            <a:spAutoFit/>
          </a:bodyPr>
          <a:lstStyle/>
          <a:p>
            <a:pPr algn="r"/>
            <a:r>
              <a:rPr lang="it-IT" sz="2000" b="1" dirty="0">
                <a:solidFill>
                  <a:srgbClr val="C00000"/>
                </a:solidFill>
              </a:rPr>
              <a:t>IL TERZO SEGNO: </a:t>
            </a:r>
            <a:r>
              <a:rPr lang="it-IT" sz="2000" b="1" i="1" dirty="0">
                <a:solidFill>
                  <a:srgbClr val="C00000"/>
                </a:solidFill>
              </a:rPr>
              <a:t>La guarigione </a:t>
            </a:r>
            <a:br>
              <a:rPr lang="it-IT" sz="2000" b="1" i="1" dirty="0">
                <a:solidFill>
                  <a:srgbClr val="C00000"/>
                </a:solidFill>
              </a:rPr>
            </a:br>
            <a:r>
              <a:rPr lang="it-IT" sz="2000" b="1" i="1" dirty="0">
                <a:solidFill>
                  <a:srgbClr val="C00000"/>
                </a:solidFill>
              </a:rPr>
              <a:t>del paralitico alla piscina di Siloe </a:t>
            </a:r>
            <a:r>
              <a:rPr lang="it-IT" sz="900" b="1" i="1" dirty="0">
                <a:solidFill>
                  <a:srgbClr val="C00000"/>
                </a:solidFill>
              </a:rPr>
              <a:t>-</a:t>
            </a:r>
            <a:endParaRPr lang="it-IT" sz="2000" b="1" i="1" dirty="0">
              <a:solidFill>
                <a:srgbClr val="C00000"/>
              </a:solidFill>
            </a:endParaRPr>
          </a:p>
        </p:txBody>
      </p:sp>
      <p:sp>
        <p:nvSpPr>
          <p:cNvPr id="9" name="CasellaDiTesto 8">
            <a:extLst>
              <a:ext uri="{FF2B5EF4-FFF2-40B4-BE49-F238E27FC236}">
                <a16:creationId xmlns:a16="http://schemas.microsoft.com/office/drawing/2014/main" id="{58E5341D-7EA8-914B-FDCE-D20192705BC5}"/>
              </a:ext>
            </a:extLst>
          </p:cNvPr>
          <p:cNvSpPr txBox="1"/>
          <p:nvPr/>
        </p:nvSpPr>
        <p:spPr>
          <a:xfrm>
            <a:off x="7088550" y="1111573"/>
            <a:ext cx="894304" cy="369332"/>
          </a:xfrm>
          <a:prstGeom prst="rect">
            <a:avLst/>
          </a:prstGeom>
          <a:solidFill>
            <a:srgbClr val="FFFF00"/>
          </a:solidFill>
        </p:spPr>
        <p:txBody>
          <a:bodyPr wrap="square">
            <a:spAutoFit/>
          </a:bodyPr>
          <a:lstStyle/>
          <a:p>
            <a:pPr algn="ctr"/>
            <a:r>
              <a:rPr lang="it-IT" sz="1800" i="1" dirty="0">
                <a:solidFill>
                  <a:srgbClr val="C00000"/>
                </a:solidFill>
              </a:rPr>
              <a:t>5,1-18</a:t>
            </a:r>
            <a:endParaRPr lang="it-IT" i="1" dirty="0">
              <a:solidFill>
                <a:srgbClr val="C00000"/>
              </a:solidFill>
            </a:endParaRPr>
          </a:p>
        </p:txBody>
      </p:sp>
      <p:pic>
        <p:nvPicPr>
          <p:cNvPr id="6" name="Immagine 5" descr="Letture di martedì 8 marzo 2016 - Maria Regina dell'universo ✞ (Biscobreak gusto paradiso)">
            <a:extLst>
              <a:ext uri="{FF2B5EF4-FFF2-40B4-BE49-F238E27FC236}">
                <a16:creationId xmlns:a16="http://schemas.microsoft.com/office/drawing/2014/main" id="{3BB3FA94-2F19-42FA-0CF2-99957EFF7755}"/>
              </a:ext>
            </a:extLst>
          </p:cNvPr>
          <p:cNvPicPr>
            <a:picLocks noChangeAspect="1"/>
          </p:cNvPicPr>
          <p:nvPr/>
        </p:nvPicPr>
        <p:blipFill>
          <a:blip r:embed="rId3"/>
          <a:stretch>
            <a:fillRect/>
          </a:stretch>
        </p:blipFill>
        <p:spPr>
          <a:xfrm>
            <a:off x="6571622" y="1669894"/>
            <a:ext cx="2172161" cy="3088057"/>
          </a:xfrm>
          <a:prstGeom prst="rect">
            <a:avLst/>
          </a:prstGeom>
        </p:spPr>
      </p:pic>
    </p:spTree>
    <p:extLst>
      <p:ext uri="{BB962C8B-B14F-4D97-AF65-F5344CB8AC3E}">
        <p14:creationId xmlns:p14="http://schemas.microsoft.com/office/powerpoint/2010/main" val="51813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2EC3D-04A9-0FDB-C80D-3045D21005E6}"/>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41A3D6B9-3C59-E336-FE11-62D93E744BAB}"/>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30</a:t>
            </a:fld>
            <a:endParaRPr lang="it-IT" sz="2600" dirty="0">
              <a:solidFill>
                <a:schemeClr val="bg1"/>
              </a:solidFill>
            </a:endParaRPr>
          </a:p>
        </p:txBody>
      </p:sp>
      <p:pic>
        <p:nvPicPr>
          <p:cNvPr id="5" name="Immagine 4">
            <a:extLst>
              <a:ext uri="{FF2B5EF4-FFF2-40B4-BE49-F238E27FC236}">
                <a16:creationId xmlns:a16="http://schemas.microsoft.com/office/drawing/2014/main" id="{674E667A-5039-27C7-4027-AA97AB0CE0AE}"/>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5038C845-9633-EEE4-E838-1FAAF9AACBDE}"/>
              </a:ext>
            </a:extLst>
          </p:cNvPr>
          <p:cNvSpPr txBox="1"/>
          <p:nvPr/>
        </p:nvSpPr>
        <p:spPr>
          <a:xfrm>
            <a:off x="284812" y="995086"/>
            <a:ext cx="8574375" cy="5570756"/>
          </a:xfrm>
          <a:prstGeom prst="rect">
            <a:avLst/>
          </a:prstGeom>
          <a:noFill/>
        </p:spPr>
        <p:txBody>
          <a:bodyPr wrap="square">
            <a:spAutoFit/>
          </a:bodyPr>
          <a:lstStyle/>
          <a:p>
            <a:r>
              <a:rPr lang="it-IT" sz="2400" b="1" dirty="0">
                <a:highlight>
                  <a:srgbClr val="FFFF00"/>
                </a:highlight>
              </a:rPr>
              <a:t>Che cosa accade:</a:t>
            </a:r>
            <a:r>
              <a:rPr lang="it-IT" sz="2400" dirty="0">
                <a:highlight>
                  <a:srgbClr val="FFFF00"/>
                </a:highlight>
              </a:rPr>
              <a:t> </a:t>
            </a:r>
          </a:p>
          <a:p>
            <a:pPr>
              <a:spcAft>
                <a:spcPts val="2400"/>
              </a:spcAft>
            </a:pPr>
            <a:r>
              <a:rPr lang="it-IT" sz="2400" dirty="0"/>
              <a:t>una grande folla segue Gesù. </a:t>
            </a:r>
            <a:br>
              <a:rPr lang="it-IT" sz="2400" dirty="0"/>
            </a:br>
            <a:r>
              <a:rPr lang="it-IT" sz="2400" dirty="0"/>
              <a:t>Ci sono soltanto cinque pani d'orzo </a:t>
            </a:r>
            <a:br>
              <a:rPr lang="it-IT" sz="2400" dirty="0"/>
            </a:br>
            <a:r>
              <a:rPr lang="it-IT" sz="2400" dirty="0"/>
              <a:t>e due pesci, ma Gesù riesce a sfamare </a:t>
            </a:r>
            <a:br>
              <a:rPr lang="it-IT" sz="2400" dirty="0"/>
            </a:br>
            <a:r>
              <a:rPr lang="it-IT" sz="2400" dirty="0"/>
              <a:t>circa cinquemila uomini.</a:t>
            </a:r>
          </a:p>
          <a:p>
            <a:pPr>
              <a:spcAft>
                <a:spcPts val="1200"/>
              </a:spcAft>
            </a:pPr>
            <a:r>
              <a:rPr lang="it-IT" sz="2400" b="1" dirty="0">
                <a:highlight>
                  <a:srgbClr val="FFFF00"/>
                </a:highlight>
              </a:rPr>
              <a:t>Che cosa significa:</a:t>
            </a:r>
            <a:r>
              <a:rPr lang="it-IT" sz="2400" dirty="0">
                <a:highlight>
                  <a:srgbClr val="FFFF00"/>
                </a:highlight>
              </a:rPr>
              <a:t> </a:t>
            </a:r>
            <a:br>
              <a:rPr lang="it-IT" sz="2400" dirty="0"/>
            </a:br>
            <a:r>
              <a:rPr lang="it-IT" sz="2400" dirty="0"/>
              <a:t>il miracolo richiama immediatamente </a:t>
            </a:r>
            <a:br>
              <a:rPr lang="it-IT" sz="2400" dirty="0"/>
            </a:br>
            <a:r>
              <a:rPr lang="it-IT" sz="2400" dirty="0"/>
              <a:t>l'episodio della </a:t>
            </a:r>
            <a:r>
              <a:rPr lang="it-IT" sz="2400" b="1" dirty="0"/>
              <a:t>manna nel deserto</a:t>
            </a:r>
            <a:r>
              <a:rPr lang="it-IT" sz="2400" dirty="0"/>
              <a:t>, </a:t>
            </a:r>
            <a:br>
              <a:rPr lang="it-IT" sz="2400" dirty="0"/>
            </a:br>
            <a:r>
              <a:rPr lang="it-IT" sz="2400" dirty="0"/>
              <a:t>quando Dio nutrì Israele durante il cammino verso la Terra promessa. Ma Gesù porta il significato molto più in profondità. Nel discorso successivo che farà nella sinagoga di Cafarnao dice: </a:t>
            </a:r>
            <a:r>
              <a:rPr lang="it-IT" sz="2400" b="1" i="1" dirty="0"/>
              <a:t>«Io sono il pane della vita»</a:t>
            </a:r>
            <a:r>
              <a:rPr lang="it-IT" sz="2400" dirty="0"/>
              <a:t>. Il pane moltiplicato è dunque un </a:t>
            </a:r>
            <a:r>
              <a:rPr lang="it-IT" sz="2400" i="1" dirty="0"/>
              <a:t>“segno”</a:t>
            </a:r>
            <a:r>
              <a:rPr lang="it-IT" sz="2400" dirty="0"/>
              <a:t> che conduce alla rivelazione di Gesù stesso come </a:t>
            </a:r>
            <a:r>
              <a:rPr lang="it-IT" sz="2400" b="1" dirty="0"/>
              <a:t>vero pane disceso dal cielo</a:t>
            </a:r>
            <a:r>
              <a:rPr lang="it-IT" sz="2400" dirty="0"/>
              <a:t>.</a:t>
            </a:r>
          </a:p>
        </p:txBody>
      </p:sp>
      <p:sp>
        <p:nvSpPr>
          <p:cNvPr id="9" name="CasellaDiTesto 8">
            <a:extLst>
              <a:ext uri="{FF2B5EF4-FFF2-40B4-BE49-F238E27FC236}">
                <a16:creationId xmlns:a16="http://schemas.microsoft.com/office/drawing/2014/main" id="{E33DAC85-9847-5B80-DFE8-1C9AA92751AC}"/>
              </a:ext>
            </a:extLst>
          </p:cNvPr>
          <p:cNvSpPr txBox="1"/>
          <p:nvPr/>
        </p:nvSpPr>
        <p:spPr>
          <a:xfrm>
            <a:off x="7213365" y="926907"/>
            <a:ext cx="894304" cy="369332"/>
          </a:xfrm>
          <a:prstGeom prst="rect">
            <a:avLst/>
          </a:prstGeom>
          <a:solidFill>
            <a:srgbClr val="FF0000"/>
          </a:solidFill>
        </p:spPr>
        <p:txBody>
          <a:bodyPr wrap="square">
            <a:spAutoFit/>
          </a:bodyPr>
          <a:lstStyle/>
          <a:p>
            <a:pPr algn="ctr"/>
            <a:r>
              <a:rPr lang="it-IT" sz="1800" i="1" dirty="0">
                <a:solidFill>
                  <a:schemeClr val="bg1"/>
                </a:solidFill>
              </a:rPr>
              <a:t>6,1-15</a:t>
            </a:r>
            <a:endParaRPr lang="it-IT" i="1" dirty="0">
              <a:solidFill>
                <a:schemeClr val="bg1"/>
              </a:solidFill>
            </a:endParaRPr>
          </a:p>
        </p:txBody>
      </p:sp>
      <p:pic>
        <p:nvPicPr>
          <p:cNvPr id="4" name="Immagine 3" descr="Vangelo della domenica (29 luglio) / Il miracolo della moltiplicazione dei  pani e dei pesci fa riflettere sull'importanza della condivisione - La Voce  dell'Jonio">
            <a:extLst>
              <a:ext uri="{FF2B5EF4-FFF2-40B4-BE49-F238E27FC236}">
                <a16:creationId xmlns:a16="http://schemas.microsoft.com/office/drawing/2014/main" id="{F9A05E61-7B7F-1B68-8084-8DFB24558883}"/>
              </a:ext>
            </a:extLst>
          </p:cNvPr>
          <p:cNvPicPr>
            <a:picLocks noChangeAspect="1"/>
          </p:cNvPicPr>
          <p:nvPr/>
        </p:nvPicPr>
        <p:blipFill>
          <a:blip r:embed="rId3"/>
          <a:stretch>
            <a:fillRect/>
          </a:stretch>
        </p:blipFill>
        <p:spPr>
          <a:xfrm>
            <a:off x="5516545" y="1634159"/>
            <a:ext cx="3177697" cy="2383272"/>
          </a:xfrm>
          <a:prstGeom prst="rect">
            <a:avLst/>
          </a:prstGeom>
        </p:spPr>
      </p:pic>
      <p:sp>
        <p:nvSpPr>
          <p:cNvPr id="8" name="CasellaDiTesto 7">
            <a:extLst>
              <a:ext uri="{FF2B5EF4-FFF2-40B4-BE49-F238E27FC236}">
                <a16:creationId xmlns:a16="http://schemas.microsoft.com/office/drawing/2014/main" id="{46632C96-1372-529E-952F-2C8515C52E52}"/>
              </a:ext>
            </a:extLst>
          </p:cNvPr>
          <p:cNvSpPr txBox="1"/>
          <p:nvPr/>
        </p:nvSpPr>
        <p:spPr>
          <a:xfrm>
            <a:off x="1999622" y="287200"/>
            <a:ext cx="6232862" cy="400110"/>
          </a:xfrm>
          <a:prstGeom prst="rect">
            <a:avLst/>
          </a:prstGeom>
          <a:solidFill>
            <a:srgbClr val="FF0000"/>
          </a:solidFill>
        </p:spPr>
        <p:txBody>
          <a:bodyPr wrap="square" rtlCol="0">
            <a:spAutoFit/>
          </a:bodyPr>
          <a:lstStyle/>
          <a:p>
            <a:pPr algn="r"/>
            <a:r>
              <a:rPr lang="it-IT" sz="2000" b="1" dirty="0">
                <a:solidFill>
                  <a:schemeClr val="bg1"/>
                </a:solidFill>
              </a:rPr>
              <a:t>IL QUARTO SEGNO: </a:t>
            </a:r>
            <a:r>
              <a:rPr lang="it-IT" sz="2000" i="1" dirty="0">
                <a:solidFill>
                  <a:schemeClr val="bg1"/>
                </a:solidFill>
              </a:rPr>
              <a:t>La moltiplicazione dei pani e dei pesci</a:t>
            </a:r>
            <a:r>
              <a:rPr lang="it-IT" sz="900" b="1" i="1" dirty="0">
                <a:solidFill>
                  <a:schemeClr val="bg1"/>
                </a:solidFill>
              </a:rPr>
              <a:t>-</a:t>
            </a:r>
            <a:endParaRPr lang="it-IT" sz="2000" b="1" i="1" dirty="0">
              <a:solidFill>
                <a:schemeClr val="bg1"/>
              </a:solidFill>
            </a:endParaRPr>
          </a:p>
        </p:txBody>
      </p:sp>
    </p:spTree>
    <p:extLst>
      <p:ext uri="{BB962C8B-B14F-4D97-AF65-F5344CB8AC3E}">
        <p14:creationId xmlns:p14="http://schemas.microsoft.com/office/powerpoint/2010/main" val="161986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E7630-2038-1E2B-003E-E688604DC679}"/>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0B1A16A8-68C0-703D-16E5-D393FBEF7EB3}"/>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31</a:t>
            </a:fld>
            <a:endParaRPr lang="it-IT" sz="2600" dirty="0">
              <a:solidFill>
                <a:schemeClr val="bg1"/>
              </a:solidFill>
            </a:endParaRPr>
          </a:p>
        </p:txBody>
      </p:sp>
      <p:pic>
        <p:nvPicPr>
          <p:cNvPr id="5" name="Immagine 4">
            <a:extLst>
              <a:ext uri="{FF2B5EF4-FFF2-40B4-BE49-F238E27FC236}">
                <a16:creationId xmlns:a16="http://schemas.microsoft.com/office/drawing/2014/main" id="{D258DE30-FDBA-4739-1EAB-F0769AA0C8CD}"/>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8CE36CB2-CA5A-AAFB-BCC0-BA3E2A3CF34F}"/>
              </a:ext>
            </a:extLst>
          </p:cNvPr>
          <p:cNvSpPr txBox="1"/>
          <p:nvPr/>
        </p:nvSpPr>
        <p:spPr>
          <a:xfrm>
            <a:off x="338632" y="1426867"/>
            <a:ext cx="4699170" cy="4339650"/>
          </a:xfrm>
          <a:prstGeom prst="rect">
            <a:avLst/>
          </a:prstGeom>
          <a:noFill/>
        </p:spPr>
        <p:txBody>
          <a:bodyPr wrap="square">
            <a:spAutoFit/>
          </a:bodyPr>
          <a:lstStyle/>
          <a:p>
            <a:r>
              <a:rPr lang="it-IT" sz="3200" b="1" dirty="0">
                <a:highlight>
                  <a:srgbClr val="FFFF00"/>
                </a:highlight>
              </a:rPr>
              <a:t>Che cosa rivela di Gesù:</a:t>
            </a:r>
            <a:r>
              <a:rPr lang="it-IT" sz="3200" dirty="0">
                <a:highlight>
                  <a:srgbClr val="FFFF00"/>
                </a:highlight>
              </a:rPr>
              <a:t> </a:t>
            </a:r>
            <a:r>
              <a:rPr lang="it-IT" sz="3200" dirty="0"/>
              <a:t>Gesù non viene soltanto a dare qualcosa all'uomo</a:t>
            </a:r>
            <a:r>
              <a:rPr lang="it-IT" sz="3200" dirty="0">
                <a:highlight>
                  <a:srgbClr val="00FFFF"/>
                </a:highlight>
              </a:rPr>
              <a:t>: </a:t>
            </a:r>
            <a:r>
              <a:rPr lang="it-IT" sz="3200" b="1" dirty="0">
                <a:highlight>
                  <a:srgbClr val="00FFFF"/>
                </a:highlight>
              </a:rPr>
              <a:t>è Lui stesso il dono di Dio che dà la vita</a:t>
            </a:r>
            <a:r>
              <a:rPr lang="it-IT" sz="3200" dirty="0">
                <a:highlight>
                  <a:srgbClr val="00FFFF"/>
                </a:highlight>
              </a:rPr>
              <a:t>.</a:t>
            </a:r>
          </a:p>
          <a:p>
            <a:r>
              <a:rPr lang="it-IT" sz="3200" dirty="0"/>
              <a:t>Il segno prepara anche il discorso sul </a:t>
            </a:r>
            <a:r>
              <a:rPr lang="it-IT" sz="3200" b="1" dirty="0"/>
              <a:t>pane della vita e sull'Eucaristia</a:t>
            </a:r>
            <a:r>
              <a:rPr lang="it-IT" sz="3200" dirty="0"/>
              <a:t> </a:t>
            </a:r>
            <a:br>
              <a:rPr lang="it-IT" sz="3200" dirty="0"/>
            </a:br>
            <a:r>
              <a:rPr lang="it-IT" dirty="0"/>
              <a:t>(</a:t>
            </a:r>
            <a:r>
              <a:rPr lang="it-IT" dirty="0" err="1"/>
              <a:t>Gv</a:t>
            </a:r>
            <a:r>
              <a:rPr lang="it-IT" dirty="0"/>
              <a:t> 6,22-71).</a:t>
            </a:r>
            <a:endParaRPr lang="it-IT" sz="3200" dirty="0"/>
          </a:p>
        </p:txBody>
      </p:sp>
      <p:sp>
        <p:nvSpPr>
          <p:cNvPr id="7" name="CasellaDiTesto 6">
            <a:extLst>
              <a:ext uri="{FF2B5EF4-FFF2-40B4-BE49-F238E27FC236}">
                <a16:creationId xmlns:a16="http://schemas.microsoft.com/office/drawing/2014/main" id="{86AE8120-D298-5248-1E39-C8CC6451B03D}"/>
              </a:ext>
            </a:extLst>
          </p:cNvPr>
          <p:cNvSpPr txBox="1"/>
          <p:nvPr/>
        </p:nvSpPr>
        <p:spPr>
          <a:xfrm>
            <a:off x="1999622" y="287200"/>
            <a:ext cx="6232862" cy="400110"/>
          </a:xfrm>
          <a:prstGeom prst="rect">
            <a:avLst/>
          </a:prstGeom>
          <a:solidFill>
            <a:srgbClr val="FF0000"/>
          </a:solidFill>
        </p:spPr>
        <p:txBody>
          <a:bodyPr wrap="square" rtlCol="0">
            <a:spAutoFit/>
          </a:bodyPr>
          <a:lstStyle/>
          <a:p>
            <a:pPr algn="r"/>
            <a:r>
              <a:rPr lang="it-IT" sz="2000" b="1" dirty="0">
                <a:solidFill>
                  <a:schemeClr val="bg1"/>
                </a:solidFill>
              </a:rPr>
              <a:t>IL QUARTO SEGNO: </a:t>
            </a:r>
            <a:r>
              <a:rPr lang="it-IT" sz="2000" i="1" dirty="0">
                <a:solidFill>
                  <a:schemeClr val="bg1"/>
                </a:solidFill>
              </a:rPr>
              <a:t>La moltiplicazione dei pani e dei pesci</a:t>
            </a:r>
            <a:r>
              <a:rPr lang="it-IT" sz="900" b="1" i="1" dirty="0">
                <a:solidFill>
                  <a:schemeClr val="bg1"/>
                </a:solidFill>
              </a:rPr>
              <a:t>-</a:t>
            </a:r>
            <a:endParaRPr lang="it-IT" sz="2000" b="1" i="1" dirty="0">
              <a:solidFill>
                <a:schemeClr val="bg1"/>
              </a:solidFill>
            </a:endParaRPr>
          </a:p>
        </p:txBody>
      </p:sp>
      <p:sp>
        <p:nvSpPr>
          <p:cNvPr id="9" name="CasellaDiTesto 8">
            <a:extLst>
              <a:ext uri="{FF2B5EF4-FFF2-40B4-BE49-F238E27FC236}">
                <a16:creationId xmlns:a16="http://schemas.microsoft.com/office/drawing/2014/main" id="{BB985988-7F3E-599F-E985-FBD26615151F}"/>
              </a:ext>
            </a:extLst>
          </p:cNvPr>
          <p:cNvSpPr txBox="1"/>
          <p:nvPr/>
        </p:nvSpPr>
        <p:spPr>
          <a:xfrm>
            <a:off x="7213365" y="926907"/>
            <a:ext cx="894304" cy="369332"/>
          </a:xfrm>
          <a:prstGeom prst="rect">
            <a:avLst/>
          </a:prstGeom>
          <a:solidFill>
            <a:srgbClr val="FF0000"/>
          </a:solidFill>
        </p:spPr>
        <p:txBody>
          <a:bodyPr wrap="square">
            <a:spAutoFit/>
          </a:bodyPr>
          <a:lstStyle/>
          <a:p>
            <a:pPr algn="ctr"/>
            <a:r>
              <a:rPr lang="it-IT" sz="1800" i="1" dirty="0">
                <a:solidFill>
                  <a:schemeClr val="bg1"/>
                </a:solidFill>
              </a:rPr>
              <a:t>6,1-15</a:t>
            </a:r>
            <a:endParaRPr lang="it-IT" i="1" dirty="0">
              <a:solidFill>
                <a:schemeClr val="bg1"/>
              </a:solidFill>
            </a:endParaRPr>
          </a:p>
        </p:txBody>
      </p:sp>
      <p:pic>
        <p:nvPicPr>
          <p:cNvPr id="4" name="Immagine 3" descr="Vangelo della domenica (29 luglio) / Il miracolo della moltiplicazione dei  pani e dei pesci fa riflettere sull'importanza della condivisione - La Voce  dell'Jonio">
            <a:extLst>
              <a:ext uri="{FF2B5EF4-FFF2-40B4-BE49-F238E27FC236}">
                <a16:creationId xmlns:a16="http://schemas.microsoft.com/office/drawing/2014/main" id="{2447EA8F-C458-35C6-0249-A5C00F11DC05}"/>
              </a:ext>
            </a:extLst>
          </p:cNvPr>
          <p:cNvPicPr>
            <a:picLocks noChangeAspect="1"/>
          </p:cNvPicPr>
          <p:nvPr/>
        </p:nvPicPr>
        <p:blipFill>
          <a:blip r:embed="rId3"/>
          <a:stretch>
            <a:fillRect/>
          </a:stretch>
        </p:blipFill>
        <p:spPr>
          <a:xfrm>
            <a:off x="5536642" y="2146625"/>
            <a:ext cx="3177697" cy="2383272"/>
          </a:xfrm>
          <a:prstGeom prst="rect">
            <a:avLst/>
          </a:prstGeom>
        </p:spPr>
      </p:pic>
    </p:spTree>
    <p:extLst>
      <p:ext uri="{BB962C8B-B14F-4D97-AF65-F5344CB8AC3E}">
        <p14:creationId xmlns:p14="http://schemas.microsoft.com/office/powerpoint/2010/main" val="1827952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A19A3-A229-AFBF-26C5-9E9BC0220EC2}"/>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9D8C5CDB-033E-5EE9-634E-1633965FA1DA}"/>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32</a:t>
            </a:fld>
            <a:endParaRPr lang="it-IT" sz="2600" dirty="0">
              <a:solidFill>
                <a:schemeClr val="bg1"/>
              </a:solidFill>
            </a:endParaRPr>
          </a:p>
        </p:txBody>
      </p:sp>
      <p:pic>
        <p:nvPicPr>
          <p:cNvPr id="5" name="Immagine 4">
            <a:extLst>
              <a:ext uri="{FF2B5EF4-FFF2-40B4-BE49-F238E27FC236}">
                <a16:creationId xmlns:a16="http://schemas.microsoft.com/office/drawing/2014/main" id="{34F81E90-3A0F-A091-C2E3-E15BB906F712}"/>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082CF442-B260-1542-D510-2E4DD6F7F656}"/>
              </a:ext>
            </a:extLst>
          </p:cNvPr>
          <p:cNvSpPr txBox="1"/>
          <p:nvPr/>
        </p:nvSpPr>
        <p:spPr>
          <a:xfrm>
            <a:off x="328584" y="979468"/>
            <a:ext cx="8815416" cy="5750292"/>
          </a:xfrm>
          <a:prstGeom prst="rect">
            <a:avLst/>
          </a:prstGeom>
          <a:noFill/>
        </p:spPr>
        <p:txBody>
          <a:bodyPr wrap="square">
            <a:spAutoFit/>
          </a:bodyPr>
          <a:lstStyle/>
          <a:p>
            <a:pPr>
              <a:lnSpc>
                <a:spcPts val="2600"/>
              </a:lnSpc>
              <a:spcAft>
                <a:spcPts val="1200"/>
              </a:spcAft>
            </a:pPr>
            <a:r>
              <a:rPr lang="it-IT" sz="2400" dirty="0"/>
              <a:t>Questo episodio Giovanni </a:t>
            </a:r>
            <a:br>
              <a:rPr lang="it-IT" sz="2400" dirty="0"/>
            </a:br>
            <a:r>
              <a:rPr lang="it-IT" sz="2400" dirty="0"/>
              <a:t>non lo chiama esplicitamente </a:t>
            </a:r>
            <a:r>
              <a:rPr lang="it-IT" sz="2400" i="1" dirty="0"/>
              <a:t>«segno»</a:t>
            </a:r>
            <a:r>
              <a:rPr lang="it-IT" sz="2400" dirty="0"/>
              <a:t>, </a:t>
            </a:r>
            <a:br>
              <a:rPr lang="it-IT" sz="2400" dirty="0"/>
            </a:br>
            <a:r>
              <a:rPr lang="it-IT" sz="2400" dirty="0"/>
              <a:t>ma viene ritenuto tale.</a:t>
            </a:r>
          </a:p>
          <a:p>
            <a:pPr>
              <a:lnSpc>
                <a:spcPts val="2600"/>
              </a:lnSpc>
              <a:spcAft>
                <a:spcPts val="1200"/>
              </a:spcAft>
            </a:pPr>
            <a:r>
              <a:rPr lang="it-IT" sz="2400" b="1" dirty="0">
                <a:highlight>
                  <a:srgbClr val="FFFF00"/>
                </a:highlight>
              </a:rPr>
              <a:t>Che cosa accade:</a:t>
            </a:r>
            <a:r>
              <a:rPr lang="it-IT" sz="2400" dirty="0"/>
              <a:t> i discepoli sono sul lago </a:t>
            </a:r>
            <a:br>
              <a:rPr lang="it-IT" sz="2400" dirty="0"/>
            </a:br>
            <a:r>
              <a:rPr lang="it-IT" sz="2400" dirty="0"/>
              <a:t>durante una tempesta. Gesù viene verso di </a:t>
            </a:r>
            <a:br>
              <a:rPr lang="it-IT" sz="2400" dirty="0"/>
            </a:br>
            <a:r>
              <a:rPr lang="it-IT" sz="2400" dirty="0"/>
              <a:t>loro camminando sulle acque e dice: </a:t>
            </a:r>
            <a:br>
              <a:rPr lang="it-IT" sz="2400" dirty="0"/>
            </a:br>
            <a:r>
              <a:rPr lang="it-IT" sz="2400" b="1" i="1" dirty="0"/>
              <a:t>«Sono io, non abbiate paura»</a:t>
            </a:r>
            <a:r>
              <a:rPr lang="it-IT" sz="2400" dirty="0"/>
              <a:t>.</a:t>
            </a:r>
          </a:p>
          <a:p>
            <a:pPr>
              <a:spcAft>
                <a:spcPts val="1200"/>
              </a:spcAft>
            </a:pPr>
            <a:r>
              <a:rPr lang="it-IT" sz="2400" b="1" dirty="0">
                <a:highlight>
                  <a:srgbClr val="FFFF00"/>
                </a:highlight>
              </a:rPr>
              <a:t>Che cosa significa:</a:t>
            </a:r>
            <a:r>
              <a:rPr lang="it-IT" sz="2400" dirty="0"/>
              <a:t> nell'immaginario biblico </a:t>
            </a:r>
            <a:br>
              <a:rPr lang="it-IT" sz="2400" dirty="0"/>
            </a:br>
            <a:r>
              <a:rPr lang="it-IT" sz="2400" dirty="0"/>
              <a:t>il mare è spesso associato alle forze del caos. </a:t>
            </a:r>
            <a:br>
              <a:rPr lang="it-IT" sz="2400" dirty="0"/>
            </a:br>
            <a:r>
              <a:rPr lang="it-IT" sz="2400" dirty="0"/>
              <a:t>Gesù manifesta quindi un'autorità che supera </a:t>
            </a:r>
            <a:br>
              <a:rPr lang="it-IT" sz="2400" dirty="0"/>
            </a:br>
            <a:r>
              <a:rPr lang="it-IT" sz="2400" dirty="0"/>
              <a:t>le forze della natura.</a:t>
            </a:r>
          </a:p>
          <a:p>
            <a:pPr>
              <a:lnSpc>
                <a:spcPts val="2700"/>
              </a:lnSpc>
              <a:spcAft>
                <a:spcPts val="1200"/>
              </a:spcAft>
            </a:pPr>
            <a:r>
              <a:rPr lang="it-IT" sz="2400" dirty="0"/>
              <a:t>Ma c'è un particolare ancora più importante: Gesù dice </a:t>
            </a:r>
            <a:r>
              <a:rPr lang="it-IT" sz="2400" b="1" dirty="0">
                <a:highlight>
                  <a:srgbClr val="00FFFF"/>
                </a:highlight>
              </a:rPr>
              <a:t>«Sono io»</a:t>
            </a:r>
            <a:r>
              <a:rPr lang="it-IT" sz="2400" dirty="0">
                <a:highlight>
                  <a:srgbClr val="00FFFF"/>
                </a:highlight>
              </a:rPr>
              <a:t> </a:t>
            </a:r>
            <a:r>
              <a:rPr lang="it-IT" sz="2400" dirty="0"/>
              <a:t>(</a:t>
            </a:r>
            <a:r>
              <a:rPr lang="it-IT" sz="2400" i="1" dirty="0" err="1"/>
              <a:t>egō</a:t>
            </a:r>
            <a:r>
              <a:rPr lang="it-IT" sz="2400" i="1" dirty="0"/>
              <a:t> </a:t>
            </a:r>
            <a:r>
              <a:rPr lang="it-IT" sz="2400" i="1" dirty="0" err="1"/>
              <a:t>eimi</a:t>
            </a:r>
            <a:r>
              <a:rPr lang="it-IT" sz="2400" dirty="0"/>
              <a:t>). Questa espressione avrà un'importanza enorme nel quarto Vangelo e richiama il modo con cui Dio si rivela nell'Antico Testamento </a:t>
            </a:r>
            <a:r>
              <a:rPr lang="it-IT" dirty="0"/>
              <a:t>(</a:t>
            </a:r>
            <a:r>
              <a:rPr lang="it-IT" dirty="0" err="1"/>
              <a:t>cf</a:t>
            </a:r>
            <a:r>
              <a:rPr lang="it-IT" dirty="0"/>
              <a:t> Es 3,14).</a:t>
            </a:r>
            <a:endParaRPr lang="it-IT" sz="2400" dirty="0"/>
          </a:p>
        </p:txBody>
      </p:sp>
      <p:sp>
        <p:nvSpPr>
          <p:cNvPr id="7" name="CasellaDiTesto 6">
            <a:extLst>
              <a:ext uri="{FF2B5EF4-FFF2-40B4-BE49-F238E27FC236}">
                <a16:creationId xmlns:a16="http://schemas.microsoft.com/office/drawing/2014/main" id="{CA11F7EC-B2E8-CE44-4CA9-7293E9DE2DF2}"/>
              </a:ext>
            </a:extLst>
          </p:cNvPr>
          <p:cNvSpPr txBox="1"/>
          <p:nvPr/>
        </p:nvSpPr>
        <p:spPr>
          <a:xfrm>
            <a:off x="3245618" y="287200"/>
            <a:ext cx="4986865" cy="400110"/>
          </a:xfrm>
          <a:prstGeom prst="rect">
            <a:avLst/>
          </a:prstGeom>
          <a:solidFill>
            <a:srgbClr val="FFFF00"/>
          </a:solidFill>
        </p:spPr>
        <p:txBody>
          <a:bodyPr wrap="square" rtlCol="0">
            <a:spAutoFit/>
          </a:bodyPr>
          <a:lstStyle/>
          <a:p>
            <a:pPr algn="r"/>
            <a:r>
              <a:rPr lang="it-IT" sz="2000" b="1" dirty="0">
                <a:solidFill>
                  <a:srgbClr val="202AC0"/>
                </a:solidFill>
              </a:rPr>
              <a:t>IL QUINTO SEGNO: </a:t>
            </a:r>
            <a:r>
              <a:rPr lang="it-IT" sz="2000" i="1" dirty="0">
                <a:solidFill>
                  <a:srgbClr val="202AC0"/>
                </a:solidFill>
              </a:rPr>
              <a:t>Gesù cammina sulle acque</a:t>
            </a:r>
            <a:endParaRPr lang="it-IT" sz="2000" b="1" i="1" dirty="0">
              <a:solidFill>
                <a:srgbClr val="202AC0"/>
              </a:solidFill>
            </a:endParaRPr>
          </a:p>
        </p:txBody>
      </p:sp>
      <p:sp>
        <p:nvSpPr>
          <p:cNvPr id="9" name="CasellaDiTesto 8">
            <a:extLst>
              <a:ext uri="{FF2B5EF4-FFF2-40B4-BE49-F238E27FC236}">
                <a16:creationId xmlns:a16="http://schemas.microsoft.com/office/drawing/2014/main" id="{1B832495-3C7C-4A22-E05B-06C388729E69}"/>
              </a:ext>
            </a:extLst>
          </p:cNvPr>
          <p:cNvSpPr txBox="1"/>
          <p:nvPr/>
        </p:nvSpPr>
        <p:spPr>
          <a:xfrm>
            <a:off x="7213365" y="926907"/>
            <a:ext cx="894304" cy="369332"/>
          </a:xfrm>
          <a:prstGeom prst="rect">
            <a:avLst/>
          </a:prstGeom>
          <a:solidFill>
            <a:srgbClr val="FFFF00"/>
          </a:solidFill>
        </p:spPr>
        <p:txBody>
          <a:bodyPr wrap="square">
            <a:spAutoFit/>
          </a:bodyPr>
          <a:lstStyle/>
          <a:p>
            <a:pPr algn="ctr"/>
            <a:r>
              <a:rPr lang="it-IT" sz="1800" i="1" dirty="0">
                <a:solidFill>
                  <a:srgbClr val="202AC0"/>
                </a:solidFill>
              </a:rPr>
              <a:t>6,16-21</a:t>
            </a:r>
            <a:endParaRPr lang="it-IT" i="1" dirty="0">
              <a:solidFill>
                <a:srgbClr val="202AC0"/>
              </a:solidFill>
            </a:endParaRPr>
          </a:p>
        </p:txBody>
      </p:sp>
      <p:pic>
        <p:nvPicPr>
          <p:cNvPr id="6" name="Immagine 5" descr="Poster, molte dimensioni disponibili; Gesù Cristo cammina sulle acque nella tempesta del Mar di Galilea p6">
            <a:extLst>
              <a:ext uri="{FF2B5EF4-FFF2-40B4-BE49-F238E27FC236}">
                <a16:creationId xmlns:a16="http://schemas.microsoft.com/office/drawing/2014/main" id="{89DFB4D1-6AA0-9343-0A97-0415D9F67C05}"/>
              </a:ext>
            </a:extLst>
          </p:cNvPr>
          <p:cNvPicPr>
            <a:picLocks noChangeAspect="1"/>
          </p:cNvPicPr>
          <p:nvPr/>
        </p:nvPicPr>
        <p:blipFill>
          <a:blip r:embed="rId3"/>
          <a:stretch>
            <a:fillRect/>
          </a:stretch>
        </p:blipFill>
        <p:spPr>
          <a:xfrm>
            <a:off x="6593298" y="1803242"/>
            <a:ext cx="2134437" cy="3201656"/>
          </a:xfrm>
          <a:prstGeom prst="rect">
            <a:avLst/>
          </a:prstGeom>
        </p:spPr>
      </p:pic>
    </p:spTree>
    <p:extLst>
      <p:ext uri="{BB962C8B-B14F-4D97-AF65-F5344CB8AC3E}">
        <p14:creationId xmlns:p14="http://schemas.microsoft.com/office/powerpoint/2010/main" val="269900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A0E7D-C5DD-175E-2206-A5A65F00921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63C22F28-66B0-2FEF-8EB1-1E6E613FE1C8}"/>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33</a:t>
            </a:fld>
            <a:endParaRPr lang="it-IT" sz="2600" dirty="0">
              <a:solidFill>
                <a:schemeClr val="bg1"/>
              </a:solidFill>
            </a:endParaRPr>
          </a:p>
        </p:txBody>
      </p:sp>
      <p:pic>
        <p:nvPicPr>
          <p:cNvPr id="5" name="Immagine 4">
            <a:extLst>
              <a:ext uri="{FF2B5EF4-FFF2-40B4-BE49-F238E27FC236}">
                <a16:creationId xmlns:a16="http://schemas.microsoft.com/office/drawing/2014/main" id="{E6B4BC02-5754-70BB-C9A8-27647C10BCF2}"/>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D22CF10C-582B-EFE9-9421-D546091E6BAA}"/>
              </a:ext>
            </a:extLst>
          </p:cNvPr>
          <p:cNvSpPr txBox="1"/>
          <p:nvPr/>
        </p:nvSpPr>
        <p:spPr>
          <a:xfrm>
            <a:off x="504409" y="1828172"/>
            <a:ext cx="5057268" cy="3647152"/>
          </a:xfrm>
          <a:prstGeom prst="rect">
            <a:avLst/>
          </a:prstGeom>
          <a:noFill/>
        </p:spPr>
        <p:txBody>
          <a:bodyPr wrap="square">
            <a:spAutoFit/>
          </a:bodyPr>
          <a:lstStyle/>
          <a:p>
            <a:r>
              <a:rPr lang="it-IT" sz="3600" b="1" dirty="0">
                <a:highlight>
                  <a:srgbClr val="FFFF00"/>
                </a:highlight>
              </a:rPr>
              <a:t>Che cosa rivela di Gesù:</a:t>
            </a:r>
            <a:r>
              <a:rPr lang="it-IT" sz="3600" dirty="0">
                <a:highlight>
                  <a:srgbClr val="FFFF00"/>
                </a:highlight>
              </a:rPr>
              <a:t> </a:t>
            </a:r>
          </a:p>
          <a:p>
            <a:pPr>
              <a:spcBef>
                <a:spcPts val="1800"/>
              </a:spcBef>
            </a:pPr>
            <a:r>
              <a:rPr lang="it-IT" sz="3600" dirty="0"/>
              <a:t>Gesù non è semplicemente colui che domina la natura: manifesta una </a:t>
            </a:r>
            <a:r>
              <a:rPr lang="it-IT" sz="3600" b="1" dirty="0"/>
              <a:t>identità e un'autorità divine</a:t>
            </a:r>
            <a:r>
              <a:rPr lang="it-IT" sz="3600" dirty="0"/>
              <a:t>.</a:t>
            </a:r>
          </a:p>
        </p:txBody>
      </p:sp>
      <p:sp>
        <p:nvSpPr>
          <p:cNvPr id="7" name="CasellaDiTesto 6">
            <a:extLst>
              <a:ext uri="{FF2B5EF4-FFF2-40B4-BE49-F238E27FC236}">
                <a16:creationId xmlns:a16="http://schemas.microsoft.com/office/drawing/2014/main" id="{A7A8D276-CD08-365C-C125-90A9CF7C4A1C}"/>
              </a:ext>
            </a:extLst>
          </p:cNvPr>
          <p:cNvSpPr txBox="1"/>
          <p:nvPr/>
        </p:nvSpPr>
        <p:spPr>
          <a:xfrm>
            <a:off x="3245618" y="287200"/>
            <a:ext cx="4986865" cy="400110"/>
          </a:xfrm>
          <a:prstGeom prst="rect">
            <a:avLst/>
          </a:prstGeom>
          <a:solidFill>
            <a:srgbClr val="FFFF00"/>
          </a:solidFill>
        </p:spPr>
        <p:txBody>
          <a:bodyPr wrap="square" rtlCol="0">
            <a:spAutoFit/>
          </a:bodyPr>
          <a:lstStyle/>
          <a:p>
            <a:pPr algn="r"/>
            <a:r>
              <a:rPr lang="it-IT" sz="2000" b="1" dirty="0">
                <a:solidFill>
                  <a:srgbClr val="202AC0"/>
                </a:solidFill>
              </a:rPr>
              <a:t>IL QUINTO SEGNO: </a:t>
            </a:r>
            <a:r>
              <a:rPr lang="it-IT" sz="2000" i="1" dirty="0">
                <a:solidFill>
                  <a:srgbClr val="202AC0"/>
                </a:solidFill>
              </a:rPr>
              <a:t>Gesù cammina sulle acque</a:t>
            </a:r>
            <a:endParaRPr lang="it-IT" sz="2000" b="1" i="1" dirty="0">
              <a:solidFill>
                <a:srgbClr val="202AC0"/>
              </a:solidFill>
            </a:endParaRPr>
          </a:p>
        </p:txBody>
      </p:sp>
      <p:sp>
        <p:nvSpPr>
          <p:cNvPr id="9" name="CasellaDiTesto 8">
            <a:extLst>
              <a:ext uri="{FF2B5EF4-FFF2-40B4-BE49-F238E27FC236}">
                <a16:creationId xmlns:a16="http://schemas.microsoft.com/office/drawing/2014/main" id="{0C1850C9-DAAA-1603-795D-880E555E0CEF}"/>
              </a:ext>
            </a:extLst>
          </p:cNvPr>
          <p:cNvSpPr txBox="1"/>
          <p:nvPr/>
        </p:nvSpPr>
        <p:spPr>
          <a:xfrm>
            <a:off x="7213365" y="926907"/>
            <a:ext cx="894304" cy="369332"/>
          </a:xfrm>
          <a:prstGeom prst="rect">
            <a:avLst/>
          </a:prstGeom>
          <a:solidFill>
            <a:srgbClr val="FFFF00"/>
          </a:solidFill>
        </p:spPr>
        <p:txBody>
          <a:bodyPr wrap="square">
            <a:spAutoFit/>
          </a:bodyPr>
          <a:lstStyle/>
          <a:p>
            <a:pPr algn="ctr"/>
            <a:r>
              <a:rPr lang="it-IT" sz="1800" i="1" dirty="0">
                <a:solidFill>
                  <a:srgbClr val="202AC0"/>
                </a:solidFill>
              </a:rPr>
              <a:t>6,16-21</a:t>
            </a:r>
            <a:endParaRPr lang="it-IT" i="1" dirty="0">
              <a:solidFill>
                <a:srgbClr val="202AC0"/>
              </a:solidFill>
            </a:endParaRPr>
          </a:p>
        </p:txBody>
      </p:sp>
      <p:pic>
        <p:nvPicPr>
          <p:cNvPr id="6" name="Immagine 5" descr="Poster, molte dimensioni disponibili; Gesù Cristo cammina sulle acque nella tempesta del Mar di Galilea p6">
            <a:extLst>
              <a:ext uri="{FF2B5EF4-FFF2-40B4-BE49-F238E27FC236}">
                <a16:creationId xmlns:a16="http://schemas.microsoft.com/office/drawing/2014/main" id="{76C28FE8-D317-4112-DBD4-51AB6F4A096E}"/>
              </a:ext>
            </a:extLst>
          </p:cNvPr>
          <p:cNvPicPr>
            <a:picLocks noChangeAspect="1"/>
          </p:cNvPicPr>
          <p:nvPr/>
        </p:nvPicPr>
        <p:blipFill>
          <a:blip r:embed="rId3"/>
          <a:stretch>
            <a:fillRect/>
          </a:stretch>
        </p:blipFill>
        <p:spPr>
          <a:xfrm>
            <a:off x="6389512" y="2050920"/>
            <a:ext cx="2134437" cy="3201656"/>
          </a:xfrm>
          <a:prstGeom prst="rect">
            <a:avLst/>
          </a:prstGeom>
        </p:spPr>
      </p:pic>
    </p:spTree>
    <p:extLst>
      <p:ext uri="{BB962C8B-B14F-4D97-AF65-F5344CB8AC3E}">
        <p14:creationId xmlns:p14="http://schemas.microsoft.com/office/powerpoint/2010/main" val="2756260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53365-3BBB-CDE2-BBF6-F92B795A6BC6}"/>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E45E48E0-27A1-764A-EB8D-75D6636549A1}"/>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34</a:t>
            </a:fld>
            <a:endParaRPr lang="it-IT" sz="2600" dirty="0">
              <a:solidFill>
                <a:schemeClr val="bg1"/>
              </a:solidFill>
            </a:endParaRPr>
          </a:p>
        </p:txBody>
      </p:sp>
      <p:pic>
        <p:nvPicPr>
          <p:cNvPr id="5" name="Immagine 4">
            <a:extLst>
              <a:ext uri="{FF2B5EF4-FFF2-40B4-BE49-F238E27FC236}">
                <a16:creationId xmlns:a16="http://schemas.microsoft.com/office/drawing/2014/main" id="{D604E51A-F9FC-2A50-4AAE-50C57CD9655D}"/>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41D7C0F6-DB2F-1318-3E88-0C48FD387019}"/>
              </a:ext>
            </a:extLst>
          </p:cNvPr>
          <p:cNvSpPr txBox="1"/>
          <p:nvPr/>
        </p:nvSpPr>
        <p:spPr>
          <a:xfrm>
            <a:off x="504409" y="1296239"/>
            <a:ext cx="5057268" cy="4632037"/>
          </a:xfrm>
          <a:prstGeom prst="rect">
            <a:avLst/>
          </a:prstGeom>
          <a:noFill/>
        </p:spPr>
        <p:txBody>
          <a:bodyPr wrap="square">
            <a:spAutoFit/>
          </a:bodyPr>
          <a:lstStyle/>
          <a:p>
            <a:pPr>
              <a:spcAft>
                <a:spcPts val="1800"/>
              </a:spcAft>
            </a:pPr>
            <a:r>
              <a:rPr lang="it-IT" sz="2800" dirty="0"/>
              <a:t>È uno dei racconti più belli e teologicamente più ricchi in cui viene mostrato un graduale cammino di fede.</a:t>
            </a:r>
          </a:p>
          <a:p>
            <a:r>
              <a:rPr lang="it-IT" sz="2800" b="1" dirty="0">
                <a:highlight>
                  <a:srgbClr val="FFFF00"/>
                </a:highlight>
              </a:rPr>
              <a:t>Che cosa accade:</a:t>
            </a:r>
            <a:r>
              <a:rPr lang="it-IT" sz="2800" dirty="0">
                <a:highlight>
                  <a:srgbClr val="FFFF00"/>
                </a:highlight>
              </a:rPr>
              <a:t> </a:t>
            </a:r>
            <a:r>
              <a:rPr lang="it-IT" sz="2800" dirty="0"/>
              <a:t>Gesù incontra un uomo cieco dalla nascita. Fa del fango con la saliva, lo spalma sugli occhi dell'uomo e gli ordina di lavarsi alla piscina di Siloe. L'uomo torna vedendo.</a:t>
            </a:r>
          </a:p>
        </p:txBody>
      </p:sp>
      <p:sp>
        <p:nvSpPr>
          <p:cNvPr id="7" name="CasellaDiTesto 6">
            <a:extLst>
              <a:ext uri="{FF2B5EF4-FFF2-40B4-BE49-F238E27FC236}">
                <a16:creationId xmlns:a16="http://schemas.microsoft.com/office/drawing/2014/main" id="{2B4AA654-1226-9A76-AD76-2D40F7A0AAEF}"/>
              </a:ext>
            </a:extLst>
          </p:cNvPr>
          <p:cNvSpPr txBox="1"/>
          <p:nvPr/>
        </p:nvSpPr>
        <p:spPr>
          <a:xfrm>
            <a:off x="3245618" y="287200"/>
            <a:ext cx="4986865" cy="400110"/>
          </a:xfrm>
          <a:prstGeom prst="rect">
            <a:avLst/>
          </a:prstGeom>
          <a:solidFill>
            <a:schemeClr val="bg1"/>
          </a:solidFill>
        </p:spPr>
        <p:txBody>
          <a:bodyPr wrap="square" rtlCol="0">
            <a:spAutoFit/>
          </a:bodyPr>
          <a:lstStyle/>
          <a:p>
            <a:pPr algn="r"/>
            <a:r>
              <a:rPr lang="it-IT" sz="2000" b="1" dirty="0">
                <a:solidFill>
                  <a:srgbClr val="C00000"/>
                </a:solidFill>
              </a:rPr>
              <a:t>IL SESTO SEGNO: </a:t>
            </a:r>
            <a:r>
              <a:rPr lang="it-IT" sz="2000" i="1" dirty="0">
                <a:solidFill>
                  <a:srgbClr val="C00000"/>
                </a:solidFill>
              </a:rPr>
              <a:t>La guarigione del cieco nato </a:t>
            </a:r>
            <a:endParaRPr lang="it-IT" sz="2000" b="1" i="1" dirty="0">
              <a:solidFill>
                <a:srgbClr val="C00000"/>
              </a:solidFill>
            </a:endParaRPr>
          </a:p>
        </p:txBody>
      </p:sp>
      <p:sp>
        <p:nvSpPr>
          <p:cNvPr id="9" name="CasellaDiTesto 8">
            <a:extLst>
              <a:ext uri="{FF2B5EF4-FFF2-40B4-BE49-F238E27FC236}">
                <a16:creationId xmlns:a16="http://schemas.microsoft.com/office/drawing/2014/main" id="{C91E92B8-BEED-AB1C-077F-0C7DA79147EE}"/>
              </a:ext>
            </a:extLst>
          </p:cNvPr>
          <p:cNvSpPr txBox="1"/>
          <p:nvPr/>
        </p:nvSpPr>
        <p:spPr>
          <a:xfrm>
            <a:off x="7524735" y="926907"/>
            <a:ext cx="582933" cy="369332"/>
          </a:xfrm>
          <a:prstGeom prst="rect">
            <a:avLst/>
          </a:prstGeom>
          <a:solidFill>
            <a:schemeClr val="bg1"/>
          </a:solidFill>
        </p:spPr>
        <p:txBody>
          <a:bodyPr wrap="square">
            <a:spAutoFit/>
          </a:bodyPr>
          <a:lstStyle/>
          <a:p>
            <a:pPr algn="ctr"/>
            <a:r>
              <a:rPr lang="it-IT" sz="1800" i="1" dirty="0">
                <a:solidFill>
                  <a:srgbClr val="C00000"/>
                </a:solidFill>
              </a:rPr>
              <a:t>9</a:t>
            </a:r>
            <a:endParaRPr lang="it-IT" i="1" dirty="0">
              <a:solidFill>
                <a:srgbClr val="C00000"/>
              </a:solidFill>
            </a:endParaRPr>
          </a:p>
        </p:txBody>
      </p:sp>
      <p:pic>
        <p:nvPicPr>
          <p:cNvPr id="4" name="Immagine 3" descr="Coloro che non vedono, vedano e quelli che vedono, diventino ciechi. La  lettura di oggi, dal Vangelo di Giovanni &quot;La guarigione di un cieco nato&quot; -  il Dolomiti">
            <a:extLst>
              <a:ext uri="{FF2B5EF4-FFF2-40B4-BE49-F238E27FC236}">
                <a16:creationId xmlns:a16="http://schemas.microsoft.com/office/drawing/2014/main" id="{2D4FD8A3-CEA0-FDAF-A191-4F136E1D556F}"/>
              </a:ext>
            </a:extLst>
          </p:cNvPr>
          <p:cNvPicPr>
            <a:picLocks noChangeAspect="1"/>
          </p:cNvPicPr>
          <p:nvPr/>
        </p:nvPicPr>
        <p:blipFill>
          <a:blip r:embed="rId3"/>
          <a:stretch>
            <a:fillRect/>
          </a:stretch>
        </p:blipFill>
        <p:spPr>
          <a:xfrm>
            <a:off x="5817996" y="2131701"/>
            <a:ext cx="3133606" cy="2101519"/>
          </a:xfrm>
          <a:prstGeom prst="rect">
            <a:avLst/>
          </a:prstGeom>
        </p:spPr>
      </p:pic>
    </p:spTree>
    <p:extLst>
      <p:ext uri="{BB962C8B-B14F-4D97-AF65-F5344CB8AC3E}">
        <p14:creationId xmlns:p14="http://schemas.microsoft.com/office/powerpoint/2010/main" val="3975000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AF4DF-40ED-D1F2-C97C-21A2A1A2F068}"/>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AB245040-DDCA-B450-9C9B-E63BB9CF323D}"/>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35</a:t>
            </a:fld>
            <a:endParaRPr lang="it-IT" sz="2600" dirty="0">
              <a:solidFill>
                <a:schemeClr val="bg1"/>
              </a:solidFill>
            </a:endParaRPr>
          </a:p>
        </p:txBody>
      </p:sp>
      <p:pic>
        <p:nvPicPr>
          <p:cNvPr id="5" name="Immagine 4">
            <a:extLst>
              <a:ext uri="{FF2B5EF4-FFF2-40B4-BE49-F238E27FC236}">
                <a16:creationId xmlns:a16="http://schemas.microsoft.com/office/drawing/2014/main" id="{0CD4AF5D-CBBA-B458-4E9C-8DFA30A13534}"/>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7637E3FB-900E-BA6E-A331-6178E77EBCCC}"/>
              </a:ext>
            </a:extLst>
          </p:cNvPr>
          <p:cNvSpPr txBox="1"/>
          <p:nvPr/>
        </p:nvSpPr>
        <p:spPr>
          <a:xfrm>
            <a:off x="328584" y="797510"/>
            <a:ext cx="8486832" cy="5693866"/>
          </a:xfrm>
          <a:prstGeom prst="rect">
            <a:avLst/>
          </a:prstGeom>
          <a:noFill/>
        </p:spPr>
        <p:txBody>
          <a:bodyPr wrap="square">
            <a:spAutoFit/>
          </a:bodyPr>
          <a:lstStyle/>
          <a:p>
            <a:r>
              <a:rPr lang="it-IT" sz="2800" b="1" dirty="0"/>
              <a:t>Che cosa significa:</a:t>
            </a:r>
            <a:r>
              <a:rPr lang="it-IT" sz="2800" dirty="0"/>
              <a:t> </a:t>
            </a:r>
            <a:br>
              <a:rPr lang="it-IT" sz="2800" dirty="0"/>
            </a:br>
            <a:r>
              <a:rPr lang="it-IT" sz="2800" dirty="0"/>
              <a:t>il miracolo è un segno della </a:t>
            </a:r>
            <a:r>
              <a:rPr lang="it-IT" sz="2800" b="1" dirty="0"/>
              <a:t>luce</a:t>
            </a:r>
            <a:r>
              <a:rPr lang="it-IT" sz="2800" dirty="0"/>
              <a:t> che </a:t>
            </a:r>
            <a:br>
              <a:rPr lang="it-IT" sz="2800" dirty="0"/>
            </a:br>
            <a:r>
              <a:rPr lang="it-IT" sz="2800" dirty="0"/>
              <a:t>Cristo porta all’uomo. Infatti Gesù aveva appena detto: </a:t>
            </a:r>
            <a:br>
              <a:rPr lang="it-IT" sz="2800" dirty="0"/>
            </a:br>
            <a:r>
              <a:rPr lang="it-IT" sz="2800" b="1" i="1" dirty="0">
                <a:highlight>
                  <a:srgbClr val="00FFFF"/>
                </a:highlight>
              </a:rPr>
              <a:t>«Io sono la luce del mondo»</a:t>
            </a:r>
            <a:r>
              <a:rPr lang="it-IT" sz="2800" dirty="0">
                <a:highlight>
                  <a:srgbClr val="00FFFF"/>
                </a:highlight>
              </a:rPr>
              <a:t>.</a:t>
            </a:r>
          </a:p>
          <a:p>
            <a:r>
              <a:rPr lang="it-IT" sz="2800" dirty="0"/>
              <a:t>L'uomo nasce cieco e Gesù gli dona </a:t>
            </a:r>
            <a:br>
              <a:rPr lang="it-IT" sz="2800" dirty="0"/>
            </a:br>
            <a:r>
              <a:rPr lang="it-IT" sz="2800" dirty="0"/>
              <a:t>la vista. Ma contemporaneamente </a:t>
            </a:r>
            <a:br>
              <a:rPr lang="it-IT" sz="2800" dirty="0"/>
            </a:br>
            <a:r>
              <a:rPr lang="it-IT" sz="2800" dirty="0"/>
              <a:t>avviene qualcosa di più profondo: </a:t>
            </a:r>
            <a:br>
              <a:rPr lang="it-IT" sz="2800" dirty="0"/>
            </a:br>
            <a:r>
              <a:rPr lang="it-IT" sz="2800" dirty="0"/>
              <a:t>l'uomo arriva progressivamente a </a:t>
            </a:r>
            <a:br>
              <a:rPr lang="it-IT" sz="2800" dirty="0"/>
            </a:br>
            <a:r>
              <a:rPr lang="it-IT" sz="2800" b="1" dirty="0"/>
              <a:t>riconoscere chi è Gesù</a:t>
            </a:r>
            <a:r>
              <a:rPr lang="it-IT" sz="2800" dirty="0"/>
              <a:t>. </a:t>
            </a:r>
            <a:br>
              <a:rPr lang="it-IT" sz="2800" dirty="0"/>
            </a:br>
            <a:r>
              <a:rPr lang="it-IT" sz="2800" dirty="0"/>
              <a:t>All'inizio ai curiosi che gli chiedevano chi gli avesse dato la vista, parla di Lui semplicemente come: </a:t>
            </a:r>
            <a:r>
              <a:rPr lang="it-IT" sz="2800" i="1" dirty="0"/>
              <a:t>«quell'uomo che si chiama Gesù»</a:t>
            </a:r>
            <a:r>
              <a:rPr lang="it-IT" sz="2800" dirty="0"/>
              <a:t> (9,11). Poi, ai farisei che l’interrogano la prima volta dice: </a:t>
            </a:r>
            <a:r>
              <a:rPr lang="it-IT" sz="2800" i="1" dirty="0"/>
              <a:t>«È un profeta»</a:t>
            </a:r>
            <a:r>
              <a:rPr lang="it-IT" sz="2800" dirty="0"/>
              <a:t>. </a:t>
            </a:r>
          </a:p>
        </p:txBody>
      </p:sp>
      <p:sp>
        <p:nvSpPr>
          <p:cNvPr id="7" name="CasellaDiTesto 6">
            <a:extLst>
              <a:ext uri="{FF2B5EF4-FFF2-40B4-BE49-F238E27FC236}">
                <a16:creationId xmlns:a16="http://schemas.microsoft.com/office/drawing/2014/main" id="{6E4DEB74-98A1-705D-999B-2832023F1C92}"/>
              </a:ext>
            </a:extLst>
          </p:cNvPr>
          <p:cNvSpPr txBox="1"/>
          <p:nvPr/>
        </p:nvSpPr>
        <p:spPr>
          <a:xfrm>
            <a:off x="3245618" y="287200"/>
            <a:ext cx="4986865" cy="400110"/>
          </a:xfrm>
          <a:prstGeom prst="rect">
            <a:avLst/>
          </a:prstGeom>
          <a:solidFill>
            <a:schemeClr val="bg1"/>
          </a:solidFill>
        </p:spPr>
        <p:txBody>
          <a:bodyPr wrap="square" rtlCol="0">
            <a:spAutoFit/>
          </a:bodyPr>
          <a:lstStyle/>
          <a:p>
            <a:pPr algn="r"/>
            <a:r>
              <a:rPr lang="it-IT" sz="2000" b="1" dirty="0">
                <a:solidFill>
                  <a:srgbClr val="C00000"/>
                </a:solidFill>
              </a:rPr>
              <a:t>IL SESTO SEGNO: </a:t>
            </a:r>
            <a:r>
              <a:rPr lang="it-IT" sz="2000" i="1" dirty="0">
                <a:solidFill>
                  <a:srgbClr val="C00000"/>
                </a:solidFill>
              </a:rPr>
              <a:t>La guarigione del cieco nato </a:t>
            </a:r>
            <a:endParaRPr lang="it-IT" sz="2000" b="1" i="1" dirty="0">
              <a:solidFill>
                <a:srgbClr val="C00000"/>
              </a:solidFill>
            </a:endParaRPr>
          </a:p>
        </p:txBody>
      </p:sp>
      <p:sp>
        <p:nvSpPr>
          <p:cNvPr id="9" name="CasellaDiTesto 8">
            <a:extLst>
              <a:ext uri="{FF2B5EF4-FFF2-40B4-BE49-F238E27FC236}">
                <a16:creationId xmlns:a16="http://schemas.microsoft.com/office/drawing/2014/main" id="{B1FDC3E4-D78D-B8E6-204B-586C6A22DF00}"/>
              </a:ext>
            </a:extLst>
          </p:cNvPr>
          <p:cNvSpPr txBox="1"/>
          <p:nvPr/>
        </p:nvSpPr>
        <p:spPr>
          <a:xfrm>
            <a:off x="7524735" y="926907"/>
            <a:ext cx="582933" cy="369332"/>
          </a:xfrm>
          <a:prstGeom prst="rect">
            <a:avLst/>
          </a:prstGeom>
          <a:solidFill>
            <a:schemeClr val="bg1"/>
          </a:solidFill>
        </p:spPr>
        <p:txBody>
          <a:bodyPr wrap="square">
            <a:spAutoFit/>
          </a:bodyPr>
          <a:lstStyle/>
          <a:p>
            <a:pPr algn="ctr"/>
            <a:r>
              <a:rPr lang="it-IT" sz="1800" i="1" dirty="0">
                <a:solidFill>
                  <a:srgbClr val="C00000"/>
                </a:solidFill>
              </a:rPr>
              <a:t>9</a:t>
            </a:r>
            <a:endParaRPr lang="it-IT" i="1" dirty="0">
              <a:solidFill>
                <a:srgbClr val="C00000"/>
              </a:solidFill>
            </a:endParaRPr>
          </a:p>
        </p:txBody>
      </p:sp>
      <p:pic>
        <p:nvPicPr>
          <p:cNvPr id="4" name="Immagine 3" descr="Coloro che non vedono, vedano e quelli che vedono, diventino ciechi. La  lettura di oggi, dal Vangelo di Giovanni &quot;La guarigione di un cieco nato&quot; -  il Dolomiti">
            <a:extLst>
              <a:ext uri="{FF2B5EF4-FFF2-40B4-BE49-F238E27FC236}">
                <a16:creationId xmlns:a16="http://schemas.microsoft.com/office/drawing/2014/main" id="{AD2EE14F-E6BC-015B-DACE-840A1A062AF6}"/>
              </a:ext>
            </a:extLst>
          </p:cNvPr>
          <p:cNvPicPr>
            <a:picLocks noChangeAspect="1"/>
          </p:cNvPicPr>
          <p:nvPr/>
        </p:nvPicPr>
        <p:blipFill>
          <a:blip r:embed="rId3"/>
          <a:stretch>
            <a:fillRect/>
          </a:stretch>
        </p:blipFill>
        <p:spPr>
          <a:xfrm>
            <a:off x="5838091" y="2287225"/>
            <a:ext cx="3133606" cy="2101519"/>
          </a:xfrm>
          <a:prstGeom prst="rect">
            <a:avLst/>
          </a:prstGeom>
        </p:spPr>
      </p:pic>
    </p:spTree>
    <p:extLst>
      <p:ext uri="{BB962C8B-B14F-4D97-AF65-F5344CB8AC3E}">
        <p14:creationId xmlns:p14="http://schemas.microsoft.com/office/powerpoint/2010/main" val="3850873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562F-FD30-1DA8-A0D2-4BF6323D73BC}"/>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4D87660B-D61E-C480-17CB-FA47439D46BE}"/>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36</a:t>
            </a:fld>
            <a:endParaRPr lang="it-IT" sz="2600" dirty="0">
              <a:solidFill>
                <a:schemeClr val="bg1"/>
              </a:solidFill>
            </a:endParaRPr>
          </a:p>
        </p:txBody>
      </p:sp>
      <p:pic>
        <p:nvPicPr>
          <p:cNvPr id="5" name="Immagine 4">
            <a:extLst>
              <a:ext uri="{FF2B5EF4-FFF2-40B4-BE49-F238E27FC236}">
                <a16:creationId xmlns:a16="http://schemas.microsoft.com/office/drawing/2014/main" id="{C5734F4A-2461-0A9D-BDB8-10B1EB915DE5}"/>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5B3ABBD6-B78D-6F30-95EC-E0EDFBB49C60}"/>
              </a:ext>
            </a:extLst>
          </p:cNvPr>
          <p:cNvSpPr txBox="1"/>
          <p:nvPr/>
        </p:nvSpPr>
        <p:spPr>
          <a:xfrm>
            <a:off x="328584" y="797510"/>
            <a:ext cx="8486832" cy="5693866"/>
          </a:xfrm>
          <a:prstGeom prst="rect">
            <a:avLst/>
          </a:prstGeom>
          <a:noFill/>
        </p:spPr>
        <p:txBody>
          <a:bodyPr wrap="square">
            <a:spAutoFit/>
          </a:bodyPr>
          <a:lstStyle/>
          <a:p>
            <a:r>
              <a:rPr lang="it-IT" sz="2800" b="1" dirty="0"/>
              <a:t>Che cosa significa:</a:t>
            </a:r>
            <a:r>
              <a:rPr lang="it-IT" sz="2800" dirty="0"/>
              <a:t> </a:t>
            </a:r>
            <a:br>
              <a:rPr lang="it-IT" sz="2800" dirty="0"/>
            </a:br>
            <a:r>
              <a:rPr lang="it-IT" sz="2800" dirty="0"/>
              <a:t>il miracolo è un segno della </a:t>
            </a:r>
            <a:r>
              <a:rPr lang="it-IT" sz="2800" b="1" dirty="0"/>
              <a:t>luce</a:t>
            </a:r>
            <a:r>
              <a:rPr lang="it-IT" sz="2800" dirty="0"/>
              <a:t> che </a:t>
            </a:r>
            <a:br>
              <a:rPr lang="it-IT" sz="2800" dirty="0"/>
            </a:br>
            <a:r>
              <a:rPr lang="it-IT" sz="2800" dirty="0"/>
              <a:t>Cristo porta all’uomo. Infatti Gesù aveva appena detto: </a:t>
            </a:r>
            <a:br>
              <a:rPr lang="it-IT" sz="2800" dirty="0"/>
            </a:br>
            <a:r>
              <a:rPr lang="it-IT" sz="2800" b="1" i="1" dirty="0">
                <a:highlight>
                  <a:srgbClr val="00FFFF"/>
                </a:highlight>
              </a:rPr>
              <a:t>«Io sono la luce del mondo»</a:t>
            </a:r>
            <a:r>
              <a:rPr lang="it-IT" sz="2800" dirty="0">
                <a:highlight>
                  <a:srgbClr val="00FFFF"/>
                </a:highlight>
              </a:rPr>
              <a:t>.</a:t>
            </a:r>
          </a:p>
          <a:p>
            <a:r>
              <a:rPr lang="it-IT" sz="2800" dirty="0"/>
              <a:t>L'uomo nasce cieco e Gesù gli dona </a:t>
            </a:r>
            <a:br>
              <a:rPr lang="it-IT" sz="2800" dirty="0"/>
            </a:br>
            <a:r>
              <a:rPr lang="it-IT" sz="2800" dirty="0"/>
              <a:t>la vista. Ma contemporaneamente </a:t>
            </a:r>
            <a:br>
              <a:rPr lang="it-IT" sz="2800" dirty="0"/>
            </a:br>
            <a:r>
              <a:rPr lang="it-IT" sz="2800" dirty="0"/>
              <a:t>avviene qualcosa di più profondo: </a:t>
            </a:r>
            <a:br>
              <a:rPr lang="it-IT" sz="2800" dirty="0"/>
            </a:br>
            <a:r>
              <a:rPr lang="it-IT" sz="2800" dirty="0"/>
              <a:t>l'uomo arriva progressivamente a </a:t>
            </a:r>
            <a:br>
              <a:rPr lang="it-IT" sz="2800" dirty="0"/>
            </a:br>
            <a:r>
              <a:rPr lang="it-IT" sz="2800" b="1" dirty="0"/>
              <a:t>riconoscere chi è Gesù</a:t>
            </a:r>
            <a:r>
              <a:rPr lang="it-IT" sz="2800" dirty="0"/>
              <a:t>. </a:t>
            </a:r>
            <a:br>
              <a:rPr lang="it-IT" sz="2800" dirty="0"/>
            </a:br>
            <a:r>
              <a:rPr lang="it-IT" sz="2800" dirty="0"/>
              <a:t>All'inizio ai curiosi che gli chiedevano chi gli avesse dato la vista, parla di Lui semplicemente come: </a:t>
            </a:r>
            <a:r>
              <a:rPr lang="it-IT" sz="2800" i="1" dirty="0"/>
              <a:t>«quell'uomo che si chiama Gesù»</a:t>
            </a:r>
            <a:r>
              <a:rPr lang="it-IT" sz="2800" dirty="0"/>
              <a:t> (9,11). Poi, ai farisei che l’interrogano la prima volta dice: </a:t>
            </a:r>
            <a:r>
              <a:rPr lang="it-IT" sz="2800" i="1" dirty="0"/>
              <a:t>«È un profeta»</a:t>
            </a:r>
            <a:r>
              <a:rPr lang="it-IT" sz="2800" dirty="0"/>
              <a:t>. </a:t>
            </a:r>
          </a:p>
        </p:txBody>
      </p:sp>
      <p:sp>
        <p:nvSpPr>
          <p:cNvPr id="7" name="CasellaDiTesto 6">
            <a:extLst>
              <a:ext uri="{FF2B5EF4-FFF2-40B4-BE49-F238E27FC236}">
                <a16:creationId xmlns:a16="http://schemas.microsoft.com/office/drawing/2014/main" id="{2A6E3E46-3AF2-AA1E-95E4-AB32A3AADE18}"/>
              </a:ext>
            </a:extLst>
          </p:cNvPr>
          <p:cNvSpPr txBox="1"/>
          <p:nvPr/>
        </p:nvSpPr>
        <p:spPr>
          <a:xfrm>
            <a:off x="3245618" y="287200"/>
            <a:ext cx="4986865" cy="400110"/>
          </a:xfrm>
          <a:prstGeom prst="rect">
            <a:avLst/>
          </a:prstGeom>
          <a:solidFill>
            <a:schemeClr val="bg1"/>
          </a:solidFill>
        </p:spPr>
        <p:txBody>
          <a:bodyPr wrap="square" rtlCol="0">
            <a:spAutoFit/>
          </a:bodyPr>
          <a:lstStyle/>
          <a:p>
            <a:pPr algn="r"/>
            <a:r>
              <a:rPr lang="it-IT" sz="2000" b="1" dirty="0">
                <a:solidFill>
                  <a:srgbClr val="C00000"/>
                </a:solidFill>
              </a:rPr>
              <a:t>IL SESTO SEGNO: </a:t>
            </a:r>
            <a:r>
              <a:rPr lang="it-IT" sz="2000" i="1" dirty="0">
                <a:solidFill>
                  <a:srgbClr val="C00000"/>
                </a:solidFill>
              </a:rPr>
              <a:t>La guarigione del cieco nato </a:t>
            </a:r>
            <a:endParaRPr lang="it-IT" sz="2000" b="1" i="1" dirty="0">
              <a:solidFill>
                <a:srgbClr val="C00000"/>
              </a:solidFill>
            </a:endParaRPr>
          </a:p>
        </p:txBody>
      </p:sp>
      <p:sp>
        <p:nvSpPr>
          <p:cNvPr id="9" name="CasellaDiTesto 8">
            <a:extLst>
              <a:ext uri="{FF2B5EF4-FFF2-40B4-BE49-F238E27FC236}">
                <a16:creationId xmlns:a16="http://schemas.microsoft.com/office/drawing/2014/main" id="{9914B38D-C806-DB10-7B32-7CA1F1086A58}"/>
              </a:ext>
            </a:extLst>
          </p:cNvPr>
          <p:cNvSpPr txBox="1"/>
          <p:nvPr/>
        </p:nvSpPr>
        <p:spPr>
          <a:xfrm>
            <a:off x="7524735" y="926907"/>
            <a:ext cx="582933" cy="369332"/>
          </a:xfrm>
          <a:prstGeom prst="rect">
            <a:avLst/>
          </a:prstGeom>
          <a:solidFill>
            <a:schemeClr val="bg1"/>
          </a:solidFill>
        </p:spPr>
        <p:txBody>
          <a:bodyPr wrap="square">
            <a:spAutoFit/>
          </a:bodyPr>
          <a:lstStyle/>
          <a:p>
            <a:pPr algn="ctr"/>
            <a:r>
              <a:rPr lang="it-IT" sz="1800" i="1" dirty="0">
                <a:solidFill>
                  <a:srgbClr val="C00000"/>
                </a:solidFill>
              </a:rPr>
              <a:t>9</a:t>
            </a:r>
            <a:endParaRPr lang="it-IT" i="1" dirty="0">
              <a:solidFill>
                <a:srgbClr val="C00000"/>
              </a:solidFill>
            </a:endParaRPr>
          </a:p>
        </p:txBody>
      </p:sp>
      <p:pic>
        <p:nvPicPr>
          <p:cNvPr id="4" name="Immagine 3" descr="Coloro che non vedono, vedano e quelli che vedono, diventino ciechi. La  lettura di oggi, dal Vangelo di Giovanni &quot;La guarigione di un cieco nato&quot; -  il Dolomiti">
            <a:extLst>
              <a:ext uri="{FF2B5EF4-FFF2-40B4-BE49-F238E27FC236}">
                <a16:creationId xmlns:a16="http://schemas.microsoft.com/office/drawing/2014/main" id="{6E14DBA8-693C-27DD-9208-F977882899B7}"/>
              </a:ext>
            </a:extLst>
          </p:cNvPr>
          <p:cNvPicPr>
            <a:picLocks noChangeAspect="1"/>
          </p:cNvPicPr>
          <p:nvPr/>
        </p:nvPicPr>
        <p:blipFill>
          <a:blip r:embed="rId3"/>
          <a:stretch>
            <a:fillRect/>
          </a:stretch>
        </p:blipFill>
        <p:spPr>
          <a:xfrm>
            <a:off x="5838091" y="2287225"/>
            <a:ext cx="3133606" cy="2101519"/>
          </a:xfrm>
          <a:prstGeom prst="rect">
            <a:avLst/>
          </a:prstGeom>
        </p:spPr>
      </p:pic>
    </p:spTree>
    <p:extLst>
      <p:ext uri="{BB962C8B-B14F-4D97-AF65-F5344CB8AC3E}">
        <p14:creationId xmlns:p14="http://schemas.microsoft.com/office/powerpoint/2010/main" val="1256973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CFC3B-1F3F-FE0A-6299-598FA4A5E607}"/>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6C6F1BD6-1E41-2106-DD6A-74DB8761CAEF}"/>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37</a:t>
            </a:fld>
            <a:endParaRPr lang="it-IT" sz="2600" dirty="0">
              <a:solidFill>
                <a:schemeClr val="bg1"/>
              </a:solidFill>
            </a:endParaRPr>
          </a:p>
        </p:txBody>
      </p:sp>
      <p:pic>
        <p:nvPicPr>
          <p:cNvPr id="5" name="Immagine 4">
            <a:extLst>
              <a:ext uri="{FF2B5EF4-FFF2-40B4-BE49-F238E27FC236}">
                <a16:creationId xmlns:a16="http://schemas.microsoft.com/office/drawing/2014/main" id="{B6E6A705-A918-0CAB-CE15-6EB921BC7891}"/>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C626DBC8-87C6-5E30-017B-2C84D4B59A0A}"/>
              </a:ext>
            </a:extLst>
          </p:cNvPr>
          <p:cNvSpPr txBox="1"/>
          <p:nvPr/>
        </p:nvSpPr>
        <p:spPr>
          <a:xfrm>
            <a:off x="212943" y="879124"/>
            <a:ext cx="8217625" cy="5693866"/>
          </a:xfrm>
          <a:prstGeom prst="rect">
            <a:avLst/>
          </a:prstGeom>
          <a:noFill/>
        </p:spPr>
        <p:txBody>
          <a:bodyPr wrap="square">
            <a:spAutoFit/>
          </a:bodyPr>
          <a:lstStyle/>
          <a:p>
            <a:r>
              <a:rPr lang="it-IT" sz="2800" dirty="0"/>
              <a:t>Successivamente arriva </a:t>
            </a:r>
            <a:br>
              <a:rPr lang="it-IT" sz="2800" dirty="0"/>
            </a:br>
            <a:r>
              <a:rPr lang="it-IT" sz="2800" dirty="0"/>
              <a:t>a difenderlo davanti ai farisei che lo richiamano </a:t>
            </a:r>
            <a:br>
              <a:rPr lang="it-IT" sz="2800" dirty="0"/>
            </a:br>
            <a:r>
              <a:rPr lang="it-IT" sz="2800" dirty="0"/>
              <a:t>per interrogarlo nuovamente </a:t>
            </a:r>
            <a:r>
              <a:rPr lang="it-IT" dirty="0"/>
              <a:t>(</a:t>
            </a:r>
            <a:r>
              <a:rPr lang="it-IT" dirty="0" err="1"/>
              <a:t>Gv</a:t>
            </a:r>
            <a:r>
              <a:rPr lang="it-IT" dirty="0"/>
              <a:t> 9,24-34). </a:t>
            </a:r>
            <a:br>
              <a:rPr lang="it-IT" sz="2800" dirty="0"/>
            </a:br>
            <a:r>
              <a:rPr lang="it-IT" sz="2800" dirty="0"/>
              <a:t>E alla fine, incontrando nuovamente </a:t>
            </a:r>
            <a:br>
              <a:rPr lang="it-IT" sz="2800" dirty="0"/>
            </a:br>
            <a:r>
              <a:rPr lang="it-IT" sz="2800" dirty="0"/>
              <a:t>Gesù, dice: </a:t>
            </a:r>
            <a:r>
              <a:rPr lang="it-IT" sz="2800" b="1" i="1" dirty="0">
                <a:highlight>
                  <a:srgbClr val="00FFFF"/>
                </a:highlight>
              </a:rPr>
              <a:t>«Credo, Signore!». </a:t>
            </a:r>
            <a:br>
              <a:rPr lang="it-IT" sz="2800" b="1" i="1" dirty="0"/>
            </a:br>
            <a:r>
              <a:rPr lang="it-IT" sz="2800" dirty="0">
                <a:highlight>
                  <a:srgbClr val="00FFFF"/>
                </a:highlight>
              </a:rPr>
              <a:t>Quindi il miracolo degli occhi diventa </a:t>
            </a:r>
            <a:br>
              <a:rPr lang="it-IT" sz="2800" dirty="0">
                <a:highlight>
                  <a:srgbClr val="00FFFF"/>
                </a:highlight>
              </a:rPr>
            </a:br>
            <a:r>
              <a:rPr lang="it-IT" sz="2800" dirty="0">
                <a:highlight>
                  <a:srgbClr val="00FFFF"/>
                </a:highlight>
              </a:rPr>
              <a:t>il </a:t>
            </a:r>
            <a:r>
              <a:rPr lang="it-IT" sz="2800" b="1" dirty="0">
                <a:highlight>
                  <a:srgbClr val="00FFFF"/>
                </a:highlight>
              </a:rPr>
              <a:t>segno di un'altra guarigione</a:t>
            </a:r>
            <a:r>
              <a:rPr lang="it-IT" sz="2800" dirty="0">
                <a:highlight>
                  <a:srgbClr val="00FFFF"/>
                </a:highlight>
              </a:rPr>
              <a:t>: </a:t>
            </a:r>
            <a:br>
              <a:rPr lang="it-IT" sz="2800" dirty="0">
                <a:highlight>
                  <a:srgbClr val="00FFFF"/>
                </a:highlight>
              </a:rPr>
            </a:br>
            <a:r>
              <a:rPr lang="it-IT" sz="2800" dirty="0">
                <a:highlight>
                  <a:srgbClr val="00FFFF"/>
                </a:highlight>
              </a:rPr>
              <a:t>l'uomo passa dalla cecità fisica </a:t>
            </a:r>
            <a:br>
              <a:rPr lang="it-IT" sz="2800" dirty="0">
                <a:highlight>
                  <a:srgbClr val="00FFFF"/>
                </a:highlight>
              </a:rPr>
            </a:br>
            <a:r>
              <a:rPr lang="it-IT" sz="2800" dirty="0">
                <a:highlight>
                  <a:srgbClr val="00FFFF"/>
                </a:highlight>
              </a:rPr>
              <a:t>alla vista e dalla non-conoscenza alla fede</a:t>
            </a:r>
            <a:r>
              <a:rPr lang="it-IT" sz="2800" dirty="0"/>
              <a:t>. </a:t>
            </a:r>
          </a:p>
          <a:p>
            <a:r>
              <a:rPr lang="it-IT" sz="2800" dirty="0">
                <a:highlight>
                  <a:srgbClr val="00FF00"/>
                </a:highlight>
              </a:rPr>
              <a:t>E mentre il cieco </a:t>
            </a:r>
            <a:r>
              <a:rPr lang="it-IT" sz="2800" b="1" dirty="0">
                <a:highlight>
                  <a:srgbClr val="00FF00"/>
                </a:highlight>
              </a:rPr>
              <a:t>acquista progressivamente la vista anche nella fede</a:t>
            </a:r>
            <a:r>
              <a:rPr lang="it-IT" sz="2800" dirty="0">
                <a:highlight>
                  <a:srgbClr val="00FF00"/>
                </a:highlight>
              </a:rPr>
              <a:t>, alcuni farisei che fisicamente vedono diventano invece sempre più </a:t>
            </a:r>
            <a:r>
              <a:rPr lang="it-IT" sz="2800" b="1" dirty="0">
                <a:highlight>
                  <a:srgbClr val="00FF00"/>
                </a:highlight>
              </a:rPr>
              <a:t>«ciechi» </a:t>
            </a:r>
            <a:r>
              <a:rPr lang="it-IT" sz="2800" dirty="0">
                <a:highlight>
                  <a:srgbClr val="00FF00"/>
                </a:highlight>
              </a:rPr>
              <a:t>davanti a Gesù.</a:t>
            </a:r>
          </a:p>
        </p:txBody>
      </p:sp>
      <p:sp>
        <p:nvSpPr>
          <p:cNvPr id="7" name="CasellaDiTesto 6">
            <a:extLst>
              <a:ext uri="{FF2B5EF4-FFF2-40B4-BE49-F238E27FC236}">
                <a16:creationId xmlns:a16="http://schemas.microsoft.com/office/drawing/2014/main" id="{EB4B3EA0-BF6F-0D4E-F9DA-F193161B9B36}"/>
              </a:ext>
            </a:extLst>
          </p:cNvPr>
          <p:cNvSpPr txBox="1"/>
          <p:nvPr/>
        </p:nvSpPr>
        <p:spPr>
          <a:xfrm>
            <a:off x="3245618" y="287200"/>
            <a:ext cx="4986865" cy="400110"/>
          </a:xfrm>
          <a:prstGeom prst="rect">
            <a:avLst/>
          </a:prstGeom>
          <a:solidFill>
            <a:schemeClr val="bg1"/>
          </a:solidFill>
        </p:spPr>
        <p:txBody>
          <a:bodyPr wrap="square" rtlCol="0">
            <a:spAutoFit/>
          </a:bodyPr>
          <a:lstStyle/>
          <a:p>
            <a:pPr algn="r"/>
            <a:r>
              <a:rPr lang="it-IT" sz="2000" b="1" dirty="0">
                <a:solidFill>
                  <a:srgbClr val="C00000"/>
                </a:solidFill>
              </a:rPr>
              <a:t>IL SESTO SEGNO: </a:t>
            </a:r>
            <a:r>
              <a:rPr lang="it-IT" sz="2000" i="1" dirty="0">
                <a:solidFill>
                  <a:srgbClr val="C00000"/>
                </a:solidFill>
              </a:rPr>
              <a:t>La guarigione del cieco nato </a:t>
            </a:r>
            <a:endParaRPr lang="it-IT" sz="2000" b="1" i="1" dirty="0">
              <a:solidFill>
                <a:srgbClr val="C00000"/>
              </a:solidFill>
            </a:endParaRPr>
          </a:p>
        </p:txBody>
      </p:sp>
      <p:sp>
        <p:nvSpPr>
          <p:cNvPr id="9" name="CasellaDiTesto 8">
            <a:extLst>
              <a:ext uri="{FF2B5EF4-FFF2-40B4-BE49-F238E27FC236}">
                <a16:creationId xmlns:a16="http://schemas.microsoft.com/office/drawing/2014/main" id="{B5A631E2-1D98-90C6-1BFB-681101D40F83}"/>
              </a:ext>
            </a:extLst>
          </p:cNvPr>
          <p:cNvSpPr txBox="1"/>
          <p:nvPr/>
        </p:nvSpPr>
        <p:spPr>
          <a:xfrm>
            <a:off x="7524735" y="926907"/>
            <a:ext cx="582933" cy="369332"/>
          </a:xfrm>
          <a:prstGeom prst="rect">
            <a:avLst/>
          </a:prstGeom>
          <a:solidFill>
            <a:schemeClr val="bg1"/>
          </a:solidFill>
        </p:spPr>
        <p:txBody>
          <a:bodyPr wrap="square">
            <a:spAutoFit/>
          </a:bodyPr>
          <a:lstStyle/>
          <a:p>
            <a:pPr algn="ctr"/>
            <a:r>
              <a:rPr lang="it-IT" sz="1800" i="1" dirty="0">
                <a:solidFill>
                  <a:srgbClr val="C00000"/>
                </a:solidFill>
              </a:rPr>
              <a:t>9</a:t>
            </a:r>
            <a:endParaRPr lang="it-IT" i="1" dirty="0">
              <a:solidFill>
                <a:srgbClr val="C00000"/>
              </a:solidFill>
            </a:endParaRPr>
          </a:p>
        </p:txBody>
      </p:sp>
      <p:pic>
        <p:nvPicPr>
          <p:cNvPr id="4" name="Immagine 3" descr="Coloro che non vedono, vedano e quelli che vedono, diventino ciechi. La  lettura di oggi, dal Vangelo di Giovanni &quot;La guarigione di un cieco nato&quot; -  il Dolomiti">
            <a:extLst>
              <a:ext uri="{FF2B5EF4-FFF2-40B4-BE49-F238E27FC236}">
                <a16:creationId xmlns:a16="http://schemas.microsoft.com/office/drawing/2014/main" id="{EE36C68A-E814-3542-B0D6-EC56FA0ACA2F}"/>
              </a:ext>
            </a:extLst>
          </p:cNvPr>
          <p:cNvPicPr>
            <a:picLocks noChangeAspect="1"/>
          </p:cNvPicPr>
          <p:nvPr/>
        </p:nvPicPr>
        <p:blipFill>
          <a:blip r:embed="rId3"/>
          <a:stretch>
            <a:fillRect/>
          </a:stretch>
        </p:blipFill>
        <p:spPr>
          <a:xfrm>
            <a:off x="5978769" y="2131701"/>
            <a:ext cx="3133606" cy="2101519"/>
          </a:xfrm>
          <a:prstGeom prst="rect">
            <a:avLst/>
          </a:prstGeom>
        </p:spPr>
      </p:pic>
    </p:spTree>
    <p:extLst>
      <p:ext uri="{BB962C8B-B14F-4D97-AF65-F5344CB8AC3E}">
        <p14:creationId xmlns:p14="http://schemas.microsoft.com/office/powerpoint/2010/main" val="287120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0A6E2-004C-CB50-7DC5-8110363C665E}"/>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5B7BEFE6-40FD-D702-7AEA-271C495AF854}"/>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38</a:t>
            </a:fld>
            <a:endParaRPr lang="it-IT" sz="2600" dirty="0">
              <a:solidFill>
                <a:schemeClr val="bg1"/>
              </a:solidFill>
            </a:endParaRPr>
          </a:p>
        </p:txBody>
      </p:sp>
      <p:pic>
        <p:nvPicPr>
          <p:cNvPr id="5" name="Immagine 4">
            <a:extLst>
              <a:ext uri="{FF2B5EF4-FFF2-40B4-BE49-F238E27FC236}">
                <a16:creationId xmlns:a16="http://schemas.microsoft.com/office/drawing/2014/main" id="{9F50C864-B4BF-82F7-BA03-552B20198236}"/>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838AEDC3-0FCA-2843-5DEB-B0601DE4F7DB}"/>
              </a:ext>
            </a:extLst>
          </p:cNvPr>
          <p:cNvSpPr txBox="1"/>
          <p:nvPr/>
        </p:nvSpPr>
        <p:spPr>
          <a:xfrm>
            <a:off x="328584" y="1083887"/>
            <a:ext cx="8486832" cy="5570756"/>
          </a:xfrm>
          <a:prstGeom prst="rect">
            <a:avLst/>
          </a:prstGeom>
          <a:noFill/>
        </p:spPr>
        <p:txBody>
          <a:bodyPr wrap="square">
            <a:spAutoFit/>
          </a:bodyPr>
          <a:lstStyle/>
          <a:p>
            <a:pPr>
              <a:spcAft>
                <a:spcPts val="1200"/>
              </a:spcAft>
            </a:pPr>
            <a:r>
              <a:rPr lang="it-IT" sz="2800" dirty="0"/>
              <a:t>Questo è il </a:t>
            </a:r>
            <a:r>
              <a:rPr lang="it-IT" sz="2800" i="1" dirty="0"/>
              <a:t>“segno”</a:t>
            </a:r>
            <a:r>
              <a:rPr lang="it-IT" sz="2800" dirty="0"/>
              <a:t> </a:t>
            </a:r>
            <a:br>
              <a:rPr lang="it-IT" sz="2800" dirty="0"/>
            </a:br>
            <a:r>
              <a:rPr lang="it-IT" sz="2800" dirty="0"/>
              <a:t>culminante prima della passione.</a:t>
            </a:r>
          </a:p>
          <a:p>
            <a:pPr>
              <a:spcAft>
                <a:spcPts val="1200"/>
              </a:spcAft>
            </a:pPr>
            <a:r>
              <a:rPr lang="it-IT" sz="2800" b="1" dirty="0">
                <a:highlight>
                  <a:srgbClr val="FFFF00"/>
                </a:highlight>
              </a:rPr>
              <a:t>Che cosa accade:</a:t>
            </a:r>
            <a:r>
              <a:rPr lang="it-IT" sz="2800" dirty="0">
                <a:highlight>
                  <a:srgbClr val="FFFF00"/>
                </a:highlight>
              </a:rPr>
              <a:t> </a:t>
            </a:r>
            <a:br>
              <a:rPr lang="it-IT" sz="2800" dirty="0"/>
            </a:br>
            <a:r>
              <a:rPr lang="it-IT" sz="2800" dirty="0"/>
              <a:t>Lazzaro è morto da quattro </a:t>
            </a:r>
            <a:br>
              <a:rPr lang="it-IT" sz="2800" dirty="0"/>
            </a:br>
            <a:r>
              <a:rPr lang="it-IT" sz="2800" dirty="0"/>
              <a:t>giorni. Gesù arriva a Betania e </a:t>
            </a:r>
            <a:br>
              <a:rPr lang="it-IT" sz="2800" dirty="0"/>
            </a:br>
            <a:r>
              <a:rPr lang="it-IT" sz="2800" dirty="0"/>
              <a:t>ordina: </a:t>
            </a:r>
            <a:r>
              <a:rPr lang="it-IT" sz="2800" b="1" i="1" dirty="0"/>
              <a:t>«Lazzaro, vieni fuori!».   </a:t>
            </a:r>
            <a:br>
              <a:rPr lang="it-IT" sz="2800" b="1" i="1" dirty="0"/>
            </a:br>
            <a:r>
              <a:rPr lang="it-IT" sz="2800" dirty="0"/>
              <a:t>Il morto esce dal sepolcro.</a:t>
            </a:r>
          </a:p>
          <a:p>
            <a:r>
              <a:rPr lang="it-IT" sz="2800" b="1" dirty="0">
                <a:highlight>
                  <a:srgbClr val="FFFF00"/>
                </a:highlight>
              </a:rPr>
              <a:t>Che cosa significa:</a:t>
            </a:r>
            <a:r>
              <a:rPr lang="it-IT" sz="2800" dirty="0">
                <a:highlight>
                  <a:srgbClr val="FFFF00"/>
                </a:highlight>
              </a:rPr>
              <a:t> </a:t>
            </a:r>
            <a:r>
              <a:rPr lang="it-IT" sz="2800" dirty="0"/>
              <a:t>qui il significato viene dichiarato dallo stesso Gesù prima di compiere il miracolo: </a:t>
            </a:r>
            <a:r>
              <a:rPr lang="it-IT" sz="2800" b="1" i="1" dirty="0">
                <a:highlight>
                  <a:srgbClr val="00FFFF"/>
                </a:highlight>
              </a:rPr>
              <a:t>«Io sono la risurrezione e la vita; chi crede in me, anche se muore, vivrà»</a:t>
            </a:r>
            <a:r>
              <a:rPr lang="it-IT" sz="2800" dirty="0">
                <a:highlight>
                  <a:srgbClr val="00FFFF"/>
                </a:highlight>
              </a:rPr>
              <a:t> </a:t>
            </a:r>
            <a:r>
              <a:rPr lang="it-IT" sz="2000" dirty="0"/>
              <a:t>(</a:t>
            </a:r>
            <a:r>
              <a:rPr lang="it-IT" sz="2000" dirty="0" err="1"/>
              <a:t>Gv</a:t>
            </a:r>
            <a:r>
              <a:rPr lang="it-IT" sz="2000" dirty="0"/>
              <a:t> 11,25).</a:t>
            </a:r>
          </a:p>
          <a:p>
            <a:endParaRPr lang="it-IT" sz="2800" dirty="0"/>
          </a:p>
        </p:txBody>
      </p:sp>
      <p:sp>
        <p:nvSpPr>
          <p:cNvPr id="7" name="CasellaDiTesto 6">
            <a:extLst>
              <a:ext uri="{FF2B5EF4-FFF2-40B4-BE49-F238E27FC236}">
                <a16:creationId xmlns:a16="http://schemas.microsoft.com/office/drawing/2014/main" id="{F6B04D86-6C24-846D-3E52-2414470BFAF8}"/>
              </a:ext>
            </a:extLst>
          </p:cNvPr>
          <p:cNvSpPr txBox="1"/>
          <p:nvPr/>
        </p:nvSpPr>
        <p:spPr>
          <a:xfrm>
            <a:off x="3175215" y="287200"/>
            <a:ext cx="5057268" cy="400110"/>
          </a:xfrm>
          <a:prstGeom prst="rect">
            <a:avLst/>
          </a:prstGeom>
          <a:solidFill>
            <a:srgbClr val="FF0000"/>
          </a:solidFill>
        </p:spPr>
        <p:txBody>
          <a:bodyPr wrap="square" rtlCol="0">
            <a:spAutoFit/>
          </a:bodyPr>
          <a:lstStyle/>
          <a:p>
            <a:pPr algn="r"/>
            <a:r>
              <a:rPr lang="it-IT" sz="2000" b="1" dirty="0">
                <a:solidFill>
                  <a:schemeClr val="bg1"/>
                </a:solidFill>
              </a:rPr>
              <a:t>IL SETTIMO SEGNO: </a:t>
            </a:r>
            <a:r>
              <a:rPr lang="it-IT" sz="2000" i="1" dirty="0">
                <a:solidFill>
                  <a:schemeClr val="bg1"/>
                </a:solidFill>
              </a:rPr>
              <a:t>La risurrezione di Lazzaro</a:t>
            </a:r>
            <a:endParaRPr lang="it-IT" sz="2000" b="1" i="1" dirty="0">
              <a:solidFill>
                <a:schemeClr val="bg1"/>
              </a:solidFill>
            </a:endParaRPr>
          </a:p>
        </p:txBody>
      </p:sp>
      <p:sp>
        <p:nvSpPr>
          <p:cNvPr id="9" name="CasellaDiTesto 8">
            <a:extLst>
              <a:ext uri="{FF2B5EF4-FFF2-40B4-BE49-F238E27FC236}">
                <a16:creationId xmlns:a16="http://schemas.microsoft.com/office/drawing/2014/main" id="{0D1ED265-69A7-8D7B-63D7-8537F2941936}"/>
              </a:ext>
            </a:extLst>
          </p:cNvPr>
          <p:cNvSpPr txBox="1"/>
          <p:nvPr/>
        </p:nvSpPr>
        <p:spPr>
          <a:xfrm>
            <a:off x="7524735" y="926907"/>
            <a:ext cx="582933" cy="369332"/>
          </a:xfrm>
          <a:prstGeom prst="rect">
            <a:avLst/>
          </a:prstGeom>
          <a:solidFill>
            <a:srgbClr val="FF0000"/>
          </a:solidFill>
        </p:spPr>
        <p:txBody>
          <a:bodyPr wrap="square">
            <a:spAutoFit/>
          </a:bodyPr>
          <a:lstStyle/>
          <a:p>
            <a:pPr algn="ctr"/>
            <a:r>
              <a:rPr lang="it-IT" b="1" i="1" dirty="0">
                <a:solidFill>
                  <a:schemeClr val="bg1"/>
                </a:solidFill>
              </a:rPr>
              <a:t>11</a:t>
            </a:r>
          </a:p>
        </p:txBody>
      </p:sp>
      <p:pic>
        <p:nvPicPr>
          <p:cNvPr id="6" name="Immagine 5" descr="Riflessioni tratte dal Vangelo di Giovanni: Lazzaro e la resurrezione - HopeMedia Italia">
            <a:extLst>
              <a:ext uri="{FF2B5EF4-FFF2-40B4-BE49-F238E27FC236}">
                <a16:creationId xmlns:a16="http://schemas.microsoft.com/office/drawing/2014/main" id="{78C48798-54AA-6121-1D93-0239617F1688}"/>
              </a:ext>
            </a:extLst>
          </p:cNvPr>
          <p:cNvPicPr>
            <a:picLocks noChangeAspect="1"/>
          </p:cNvPicPr>
          <p:nvPr/>
        </p:nvPicPr>
        <p:blipFill>
          <a:blip r:embed="rId3"/>
          <a:stretch>
            <a:fillRect/>
          </a:stretch>
        </p:blipFill>
        <p:spPr>
          <a:xfrm>
            <a:off x="5283421" y="2147223"/>
            <a:ext cx="3531995" cy="1981363"/>
          </a:xfrm>
          <a:prstGeom prst="rect">
            <a:avLst/>
          </a:prstGeom>
        </p:spPr>
      </p:pic>
    </p:spTree>
    <p:extLst>
      <p:ext uri="{BB962C8B-B14F-4D97-AF65-F5344CB8AC3E}">
        <p14:creationId xmlns:p14="http://schemas.microsoft.com/office/powerpoint/2010/main" val="204989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FA05E-B39A-086E-A4F6-C528278904A2}"/>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4B8B95F9-BC4E-6320-F899-95475955E52C}"/>
              </a:ext>
            </a:extLst>
          </p:cNvPr>
          <p:cNvSpPr txBox="1"/>
          <p:nvPr/>
        </p:nvSpPr>
        <p:spPr>
          <a:xfrm>
            <a:off x="212943" y="263046"/>
            <a:ext cx="582933" cy="492443"/>
          </a:xfrm>
          <a:prstGeom prst="rect">
            <a:avLst/>
          </a:prstGeom>
          <a:noFill/>
        </p:spPr>
        <p:txBody>
          <a:bodyPr wrap="square" rtlCol="0">
            <a:spAutoFit/>
          </a:bodyPr>
          <a:lstStyle/>
          <a:p>
            <a:fld id="{1723824B-71E3-394C-89F8-A9C78131DC9A}" type="slidenum">
              <a:rPr lang="it-IT" sz="2600" smtClean="0">
                <a:solidFill>
                  <a:schemeClr val="bg1"/>
                </a:solidFill>
              </a:rPr>
              <a:t>39</a:t>
            </a:fld>
            <a:endParaRPr lang="it-IT" sz="2600" dirty="0">
              <a:solidFill>
                <a:schemeClr val="bg1"/>
              </a:solidFill>
            </a:endParaRPr>
          </a:p>
        </p:txBody>
      </p:sp>
      <p:pic>
        <p:nvPicPr>
          <p:cNvPr id="5" name="Immagine 4">
            <a:extLst>
              <a:ext uri="{FF2B5EF4-FFF2-40B4-BE49-F238E27FC236}">
                <a16:creationId xmlns:a16="http://schemas.microsoft.com/office/drawing/2014/main" id="{8FB30270-2463-876F-3A14-AC1E5FC47006}"/>
              </a:ext>
            </a:extLst>
          </p:cNvPr>
          <p:cNvPicPr>
            <a:picLocks noChangeAspect="1"/>
          </p:cNvPicPr>
          <p:nvPr/>
        </p:nvPicPr>
        <p:blipFill>
          <a:blip r:embed="rId2"/>
          <a:stretch>
            <a:fillRect/>
          </a:stretch>
        </p:blipFill>
        <p:spPr>
          <a:xfrm>
            <a:off x="8232483" y="263047"/>
            <a:ext cx="582933" cy="1063336"/>
          </a:xfrm>
          <a:prstGeom prst="rect">
            <a:avLst/>
          </a:prstGeom>
        </p:spPr>
      </p:pic>
      <p:sp>
        <p:nvSpPr>
          <p:cNvPr id="3" name="CasellaDiTesto 2">
            <a:extLst>
              <a:ext uri="{FF2B5EF4-FFF2-40B4-BE49-F238E27FC236}">
                <a16:creationId xmlns:a16="http://schemas.microsoft.com/office/drawing/2014/main" id="{1B10B04E-791E-5E47-BF04-4D8BE05F32F2}"/>
              </a:ext>
            </a:extLst>
          </p:cNvPr>
          <p:cNvSpPr txBox="1"/>
          <p:nvPr/>
        </p:nvSpPr>
        <p:spPr>
          <a:xfrm>
            <a:off x="322511" y="807222"/>
            <a:ext cx="8383337" cy="6170920"/>
          </a:xfrm>
          <a:prstGeom prst="rect">
            <a:avLst/>
          </a:prstGeom>
          <a:noFill/>
        </p:spPr>
        <p:txBody>
          <a:bodyPr wrap="square">
            <a:spAutoFit/>
          </a:bodyPr>
          <a:lstStyle/>
          <a:p>
            <a:r>
              <a:rPr lang="it-IT" sz="2800" dirty="0"/>
              <a:t>Quindi Lazzaro non è </a:t>
            </a:r>
            <a:br>
              <a:rPr lang="it-IT" sz="2800" dirty="0"/>
            </a:br>
            <a:r>
              <a:rPr lang="it-IT" sz="2800" dirty="0"/>
              <a:t>semplicemente un morto che viene riportato alla vita terrena. Il </a:t>
            </a:r>
            <a:r>
              <a:rPr lang="it-IT" sz="2800" i="1" dirty="0"/>
              <a:t>“segno”</a:t>
            </a:r>
            <a:r>
              <a:rPr lang="it-IT" sz="2800" dirty="0"/>
              <a:t> annuncia una realtà molto più grande: </a:t>
            </a:r>
            <a:r>
              <a:rPr lang="it-IT" sz="2800" b="1" dirty="0"/>
              <a:t>Gesù è colui che </a:t>
            </a:r>
            <a:br>
              <a:rPr lang="it-IT" sz="2800" b="1" dirty="0"/>
            </a:br>
            <a:r>
              <a:rPr lang="it-IT" sz="2800" b="1" dirty="0"/>
              <a:t>possiede la vita e la comunica</a:t>
            </a:r>
            <a:r>
              <a:rPr lang="it-IT" sz="2800" dirty="0"/>
              <a:t>.</a:t>
            </a:r>
          </a:p>
          <a:p>
            <a:pPr>
              <a:spcAft>
                <a:spcPts val="600"/>
              </a:spcAft>
            </a:pPr>
            <a:r>
              <a:rPr lang="it-IT" sz="2800" dirty="0"/>
              <a:t>E proprio questo </a:t>
            </a:r>
            <a:r>
              <a:rPr lang="it-IT" sz="2800" i="1" dirty="0"/>
              <a:t>“segno”</a:t>
            </a:r>
            <a:r>
              <a:rPr lang="it-IT" sz="2800" dirty="0"/>
              <a:t> </a:t>
            </a:r>
            <a:br>
              <a:rPr lang="it-IT" sz="2800" dirty="0"/>
            </a:br>
            <a:r>
              <a:rPr lang="it-IT" sz="2800" dirty="0"/>
              <a:t>conduce direttamente alla </a:t>
            </a:r>
            <a:br>
              <a:rPr lang="it-IT" sz="2800" dirty="0"/>
            </a:br>
            <a:r>
              <a:rPr lang="it-IT" sz="2800" dirty="0"/>
              <a:t>decisione delle autorità di far </a:t>
            </a:r>
            <a:br>
              <a:rPr lang="it-IT" sz="2800" dirty="0"/>
            </a:br>
            <a:r>
              <a:rPr lang="it-IT" sz="2800" dirty="0"/>
              <a:t>morire Gesù. Paradossalmente, </a:t>
            </a:r>
            <a:r>
              <a:rPr lang="it-IT" sz="2800" b="1" dirty="0"/>
              <a:t>Gesù dà la vita a Lazzaro e questo contribuisce a condurlo verso la propria morte</a:t>
            </a:r>
            <a:r>
              <a:rPr lang="it-IT" sz="2800" dirty="0"/>
              <a:t>.</a:t>
            </a:r>
          </a:p>
          <a:p>
            <a:r>
              <a:rPr lang="it-IT" sz="3600" b="1" dirty="0">
                <a:highlight>
                  <a:srgbClr val="FFFF00"/>
                </a:highlight>
              </a:rPr>
              <a:t>Che cosa rivela di Gesù:</a:t>
            </a:r>
            <a:r>
              <a:rPr lang="it-IT" sz="3600" dirty="0">
                <a:highlight>
                  <a:srgbClr val="FFFF00"/>
                </a:highlight>
              </a:rPr>
              <a:t> </a:t>
            </a:r>
            <a:br>
              <a:rPr lang="it-IT" sz="3600" dirty="0">
                <a:highlight>
                  <a:srgbClr val="FFFF00"/>
                </a:highlight>
              </a:rPr>
            </a:br>
            <a:r>
              <a:rPr lang="it-IT" sz="3600" dirty="0">
                <a:highlight>
                  <a:srgbClr val="00FFFF"/>
                </a:highlight>
              </a:rPr>
              <a:t>Gesù è </a:t>
            </a:r>
            <a:r>
              <a:rPr lang="it-IT" sz="3600" b="1" dirty="0">
                <a:highlight>
                  <a:srgbClr val="00FFFF"/>
                </a:highlight>
              </a:rPr>
              <a:t>la risurrezione e la vita</a:t>
            </a:r>
            <a:r>
              <a:rPr lang="it-IT" sz="3600" dirty="0">
                <a:highlight>
                  <a:srgbClr val="00FFFF"/>
                </a:highlight>
              </a:rPr>
              <a:t>.</a:t>
            </a:r>
          </a:p>
        </p:txBody>
      </p:sp>
      <p:sp>
        <p:nvSpPr>
          <p:cNvPr id="7" name="CasellaDiTesto 6">
            <a:extLst>
              <a:ext uri="{FF2B5EF4-FFF2-40B4-BE49-F238E27FC236}">
                <a16:creationId xmlns:a16="http://schemas.microsoft.com/office/drawing/2014/main" id="{3C8117A8-F028-2397-7BA6-D7E42029FA1A}"/>
              </a:ext>
            </a:extLst>
          </p:cNvPr>
          <p:cNvSpPr txBox="1"/>
          <p:nvPr/>
        </p:nvSpPr>
        <p:spPr>
          <a:xfrm>
            <a:off x="3175215" y="287200"/>
            <a:ext cx="5057268" cy="400110"/>
          </a:xfrm>
          <a:prstGeom prst="rect">
            <a:avLst/>
          </a:prstGeom>
          <a:solidFill>
            <a:srgbClr val="FF0000"/>
          </a:solidFill>
        </p:spPr>
        <p:txBody>
          <a:bodyPr wrap="square" rtlCol="0">
            <a:spAutoFit/>
          </a:bodyPr>
          <a:lstStyle/>
          <a:p>
            <a:pPr algn="r"/>
            <a:r>
              <a:rPr lang="it-IT" sz="2000" b="1" dirty="0">
                <a:solidFill>
                  <a:schemeClr val="bg1"/>
                </a:solidFill>
              </a:rPr>
              <a:t>IL SETTIMO SEGNO: </a:t>
            </a:r>
            <a:r>
              <a:rPr lang="it-IT" sz="2000" i="1" dirty="0">
                <a:solidFill>
                  <a:schemeClr val="bg1"/>
                </a:solidFill>
              </a:rPr>
              <a:t>La risurrezione di Lazzaro</a:t>
            </a:r>
            <a:endParaRPr lang="it-IT" sz="2000" b="1" i="1" dirty="0">
              <a:solidFill>
                <a:schemeClr val="bg1"/>
              </a:solidFill>
            </a:endParaRPr>
          </a:p>
        </p:txBody>
      </p:sp>
      <p:sp>
        <p:nvSpPr>
          <p:cNvPr id="9" name="CasellaDiTesto 8">
            <a:extLst>
              <a:ext uri="{FF2B5EF4-FFF2-40B4-BE49-F238E27FC236}">
                <a16:creationId xmlns:a16="http://schemas.microsoft.com/office/drawing/2014/main" id="{1DE81115-6C7F-DD5C-3F47-6B1E539FBF8D}"/>
              </a:ext>
            </a:extLst>
          </p:cNvPr>
          <p:cNvSpPr txBox="1"/>
          <p:nvPr/>
        </p:nvSpPr>
        <p:spPr>
          <a:xfrm>
            <a:off x="7524735" y="926907"/>
            <a:ext cx="582933" cy="369332"/>
          </a:xfrm>
          <a:prstGeom prst="rect">
            <a:avLst/>
          </a:prstGeom>
          <a:solidFill>
            <a:srgbClr val="FF0000"/>
          </a:solidFill>
        </p:spPr>
        <p:txBody>
          <a:bodyPr wrap="square">
            <a:spAutoFit/>
          </a:bodyPr>
          <a:lstStyle/>
          <a:p>
            <a:pPr algn="ctr"/>
            <a:r>
              <a:rPr lang="it-IT" b="1" i="1" dirty="0">
                <a:solidFill>
                  <a:schemeClr val="bg1"/>
                </a:solidFill>
              </a:rPr>
              <a:t>11</a:t>
            </a:r>
          </a:p>
        </p:txBody>
      </p:sp>
      <p:pic>
        <p:nvPicPr>
          <p:cNvPr id="6" name="Immagine 5" descr="Riflessioni tratte dal Vangelo di Giovanni: Lazzaro e la resurrezione - HopeMedia Italia">
            <a:extLst>
              <a:ext uri="{FF2B5EF4-FFF2-40B4-BE49-F238E27FC236}">
                <a16:creationId xmlns:a16="http://schemas.microsoft.com/office/drawing/2014/main" id="{A0DDC3FA-E6AA-7625-BA52-9A3BF2464AF0}"/>
              </a:ext>
            </a:extLst>
          </p:cNvPr>
          <p:cNvPicPr>
            <a:picLocks noChangeAspect="1"/>
          </p:cNvPicPr>
          <p:nvPr/>
        </p:nvPicPr>
        <p:blipFill>
          <a:blip r:embed="rId3"/>
          <a:stretch>
            <a:fillRect/>
          </a:stretch>
        </p:blipFill>
        <p:spPr>
          <a:xfrm>
            <a:off x="5283421" y="2185971"/>
            <a:ext cx="3531995" cy="1981363"/>
          </a:xfrm>
          <a:prstGeom prst="rect">
            <a:avLst/>
          </a:prstGeom>
        </p:spPr>
      </p:pic>
    </p:spTree>
    <p:extLst>
      <p:ext uri="{BB962C8B-B14F-4D97-AF65-F5344CB8AC3E}">
        <p14:creationId xmlns:p14="http://schemas.microsoft.com/office/powerpoint/2010/main" val="293020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E56AF-B0D8-F1B9-7DB5-6A92F7EFC234}"/>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408BC243-9D36-E16A-8EC2-455D94115277}"/>
              </a:ext>
            </a:extLst>
          </p:cNvPr>
          <p:cNvSpPr txBox="1"/>
          <p:nvPr/>
        </p:nvSpPr>
        <p:spPr>
          <a:xfrm>
            <a:off x="394570" y="5872778"/>
            <a:ext cx="4058432" cy="830997"/>
          </a:xfrm>
          <a:prstGeom prst="rect">
            <a:avLst/>
          </a:prstGeom>
          <a:noFill/>
        </p:spPr>
        <p:txBody>
          <a:bodyPr wrap="square" rtlCol="0">
            <a:spAutoFit/>
          </a:bodyPr>
          <a:lstStyle/>
          <a:p>
            <a:r>
              <a:rPr lang="it-IT" sz="2400" b="1" dirty="0"/>
              <a:t>Relatore:</a:t>
            </a:r>
            <a:br>
              <a:rPr lang="it-IT" sz="2400" b="1" dirty="0"/>
            </a:br>
            <a:r>
              <a:rPr lang="it-IT" sz="2400" b="1" dirty="0"/>
              <a:t>P. Armando Santoro </a:t>
            </a:r>
            <a:r>
              <a:rPr lang="it-IT" sz="2400" b="1" dirty="0" err="1"/>
              <a:t>omv</a:t>
            </a:r>
            <a:endParaRPr lang="it-IT" sz="2400" b="1" dirty="0"/>
          </a:p>
        </p:txBody>
      </p:sp>
      <p:sp>
        <p:nvSpPr>
          <p:cNvPr id="9" name="Titolo 2">
            <a:extLst>
              <a:ext uri="{FF2B5EF4-FFF2-40B4-BE49-F238E27FC236}">
                <a16:creationId xmlns:a16="http://schemas.microsoft.com/office/drawing/2014/main" id="{F2D1EA64-47D1-2488-A091-6DD8FF48D3BD}"/>
              </a:ext>
            </a:extLst>
          </p:cNvPr>
          <p:cNvSpPr txBox="1"/>
          <p:nvPr/>
        </p:nvSpPr>
        <p:spPr>
          <a:xfrm>
            <a:off x="3800520" y="593280"/>
            <a:ext cx="5169600" cy="1779840"/>
          </a:xfrm>
          <a:prstGeom prst="rect">
            <a:avLst/>
          </a:prstGeom>
          <a:noFill/>
          <a:ln w="0">
            <a:noFill/>
          </a:ln>
        </p:spPr>
        <p:txBody>
          <a:bodyPr anchor="b">
            <a:normAutofit fontScale="88000" lnSpcReduction="10000"/>
          </a:bodyPr>
          <a:lstStyle/>
          <a:p>
            <a:pPr algn="ctr">
              <a:lnSpc>
                <a:spcPct val="100000"/>
              </a:lnSpc>
            </a:pPr>
            <a:r>
              <a:rPr lang="it-IT" sz="4400" b="0" strike="noStrike" spc="-1" dirty="0">
                <a:solidFill>
                  <a:srgbClr val="202AC0"/>
                </a:solidFill>
                <a:latin typeface="Candara"/>
              </a:rPr>
              <a:t>DOMENICHE IN AMICIZIA E GIOIA</a:t>
            </a:r>
            <a:br>
              <a:rPr dirty="0">
                <a:solidFill>
                  <a:srgbClr val="202AC0"/>
                </a:solidFill>
              </a:rPr>
            </a:br>
            <a:r>
              <a:rPr lang="it-IT" sz="4400" b="0" strike="noStrike" spc="-1" dirty="0">
                <a:solidFill>
                  <a:srgbClr val="202AC0"/>
                </a:solidFill>
                <a:latin typeface="Candara"/>
              </a:rPr>
              <a:t>NEL SIGNORE</a:t>
            </a:r>
            <a:endParaRPr lang="en-US" sz="4400" b="0" strike="noStrike" spc="-1" dirty="0">
              <a:solidFill>
                <a:srgbClr val="202AC0"/>
              </a:solidFill>
              <a:latin typeface="Candara"/>
            </a:endParaRPr>
          </a:p>
        </p:txBody>
      </p:sp>
      <p:pic>
        <p:nvPicPr>
          <p:cNvPr id="10" name="Immagine 9">
            <a:extLst>
              <a:ext uri="{FF2B5EF4-FFF2-40B4-BE49-F238E27FC236}">
                <a16:creationId xmlns:a16="http://schemas.microsoft.com/office/drawing/2014/main" id="{85527744-E13E-8A5C-33B5-EC9D25FC313F}"/>
              </a:ext>
            </a:extLst>
          </p:cNvPr>
          <p:cNvPicPr/>
          <p:nvPr/>
        </p:nvPicPr>
        <p:blipFill>
          <a:blip r:embed="rId2"/>
          <a:stretch/>
        </p:blipFill>
        <p:spPr>
          <a:xfrm>
            <a:off x="286560" y="298080"/>
            <a:ext cx="3432600" cy="2428560"/>
          </a:xfrm>
          <a:prstGeom prst="rect">
            <a:avLst/>
          </a:prstGeom>
          <a:ln w="0">
            <a:noFill/>
          </a:ln>
        </p:spPr>
      </p:pic>
      <p:sp>
        <p:nvSpPr>
          <p:cNvPr id="11" name="Titolo 2">
            <a:extLst>
              <a:ext uri="{FF2B5EF4-FFF2-40B4-BE49-F238E27FC236}">
                <a16:creationId xmlns:a16="http://schemas.microsoft.com/office/drawing/2014/main" id="{8B2DD16A-775E-5F9C-9A1F-06794FAAB006}"/>
              </a:ext>
            </a:extLst>
          </p:cNvPr>
          <p:cNvSpPr/>
          <p:nvPr/>
        </p:nvSpPr>
        <p:spPr>
          <a:xfrm>
            <a:off x="0" y="3556981"/>
            <a:ext cx="6734160" cy="1855800"/>
          </a:xfrm>
          <a:prstGeom prst="rect">
            <a:avLst/>
          </a:prstGeom>
          <a:noFill/>
          <a:ln w="0">
            <a:noFill/>
          </a:ln>
        </p:spPr>
        <p:style>
          <a:lnRef idx="0">
            <a:scrgbClr r="0" g="0" b="0"/>
          </a:lnRef>
          <a:fillRef idx="0">
            <a:scrgbClr r="0" g="0" b="0"/>
          </a:fillRef>
          <a:effectRef idx="0">
            <a:scrgbClr r="0" g="0" b="0"/>
          </a:effectRef>
          <a:fontRef idx="minor"/>
        </p:style>
        <p:txBody>
          <a:bodyPr anchor="b">
            <a:noAutofit/>
          </a:bodyPr>
          <a:lstStyle/>
          <a:p>
            <a:pPr algn="ctr">
              <a:lnSpc>
                <a:spcPct val="100000"/>
              </a:lnSpc>
            </a:pPr>
            <a:r>
              <a:rPr lang="it-IT" sz="4000" b="0" strike="noStrike" cap="small" spc="-1" dirty="0">
                <a:solidFill>
                  <a:srgbClr val="202AC0"/>
                </a:solidFill>
                <a:latin typeface="Candara"/>
              </a:rPr>
              <a:t>IL VANGELO DI </a:t>
            </a:r>
            <a:r>
              <a:rPr lang="it-IT" sz="4000" cap="small" spc="-1" dirty="0">
                <a:solidFill>
                  <a:srgbClr val="202AC0"/>
                </a:solidFill>
                <a:latin typeface="Candara"/>
              </a:rPr>
              <a:t>GIOVANNI</a:t>
            </a:r>
            <a:r>
              <a:rPr lang="it-IT" sz="4000" b="0" strike="noStrike" cap="small" spc="-1" dirty="0">
                <a:solidFill>
                  <a:srgbClr val="202AC0"/>
                </a:solidFill>
                <a:latin typeface="Candara"/>
              </a:rPr>
              <a:t>/</a:t>
            </a:r>
            <a:r>
              <a:rPr lang="it-IT" sz="4000" cap="small" spc="-1" dirty="0">
                <a:solidFill>
                  <a:srgbClr val="202AC0"/>
                </a:solidFill>
                <a:latin typeface="Candara"/>
              </a:rPr>
              <a:t>1</a:t>
            </a:r>
            <a:endParaRPr lang="it-IT" sz="4000" b="0" strike="noStrike" cap="small" spc="-1" dirty="0">
              <a:solidFill>
                <a:srgbClr val="202AC0"/>
              </a:solidFill>
              <a:latin typeface="Candara"/>
            </a:endParaRPr>
          </a:p>
          <a:p>
            <a:pPr algn="ctr">
              <a:lnSpc>
                <a:spcPct val="100000"/>
              </a:lnSpc>
            </a:pPr>
            <a:r>
              <a:rPr lang="it-IT" sz="3600" b="1" cap="small" spc="-1" dirty="0">
                <a:solidFill>
                  <a:srgbClr val="FF0000"/>
                </a:solidFill>
                <a:latin typeface="Candara"/>
              </a:rPr>
              <a:t>INTRODUZIONE</a:t>
            </a:r>
            <a:br>
              <a:rPr dirty="0">
                <a:solidFill>
                  <a:srgbClr val="202AC0"/>
                </a:solidFill>
              </a:rPr>
            </a:br>
            <a:endParaRPr lang="it-IT" sz="4000" b="0" strike="noStrike" spc="-1" dirty="0">
              <a:solidFill>
                <a:srgbClr val="202AC0"/>
              </a:solidFill>
              <a:latin typeface="Arial"/>
            </a:endParaRPr>
          </a:p>
        </p:txBody>
      </p:sp>
      <p:pic>
        <p:nvPicPr>
          <p:cNvPr id="2" name="Immagine 1">
            <a:extLst>
              <a:ext uri="{FF2B5EF4-FFF2-40B4-BE49-F238E27FC236}">
                <a16:creationId xmlns:a16="http://schemas.microsoft.com/office/drawing/2014/main" id="{59B71480-D447-73AB-1460-906C01EAE57E}"/>
              </a:ext>
            </a:extLst>
          </p:cNvPr>
          <p:cNvPicPr>
            <a:picLocks noChangeAspect="1"/>
          </p:cNvPicPr>
          <p:nvPr/>
        </p:nvPicPr>
        <p:blipFill>
          <a:blip r:embed="rId3"/>
          <a:stretch>
            <a:fillRect/>
          </a:stretch>
        </p:blipFill>
        <p:spPr>
          <a:xfrm>
            <a:off x="6734160" y="2612571"/>
            <a:ext cx="1960616" cy="3165231"/>
          </a:xfrm>
          <a:prstGeom prst="rect">
            <a:avLst/>
          </a:prstGeom>
        </p:spPr>
      </p:pic>
      <p:sp>
        <p:nvSpPr>
          <p:cNvPr id="3" name="CasellaDiTesto 2">
            <a:extLst>
              <a:ext uri="{FF2B5EF4-FFF2-40B4-BE49-F238E27FC236}">
                <a16:creationId xmlns:a16="http://schemas.microsoft.com/office/drawing/2014/main" id="{F36DD500-C52C-F824-4E43-E9C930FDBE24}"/>
              </a:ext>
            </a:extLst>
          </p:cNvPr>
          <p:cNvSpPr txBox="1"/>
          <p:nvPr/>
        </p:nvSpPr>
        <p:spPr>
          <a:xfrm rot="19797345">
            <a:off x="3532068" y="4909773"/>
            <a:ext cx="3143617" cy="1077218"/>
          </a:xfrm>
          <a:prstGeom prst="rect">
            <a:avLst/>
          </a:prstGeom>
          <a:solidFill>
            <a:schemeClr val="bg1"/>
          </a:solidFill>
        </p:spPr>
        <p:txBody>
          <a:bodyPr wrap="none" rtlCol="0">
            <a:spAutoFit/>
          </a:bodyPr>
          <a:lstStyle/>
          <a:p>
            <a:pPr algn="ctr"/>
            <a:r>
              <a:rPr lang="it-IT" sz="3200" b="1" dirty="0">
                <a:solidFill>
                  <a:srgbClr val="202AC0"/>
                </a:solidFill>
              </a:rPr>
              <a:t>FINE DELLA</a:t>
            </a:r>
            <a:br>
              <a:rPr lang="it-IT" sz="3200" b="1" dirty="0">
                <a:solidFill>
                  <a:srgbClr val="202AC0"/>
                </a:solidFill>
              </a:rPr>
            </a:br>
            <a:r>
              <a:rPr lang="it-IT" sz="3200" b="1" dirty="0">
                <a:solidFill>
                  <a:srgbClr val="202AC0"/>
                </a:solidFill>
              </a:rPr>
              <a:t>PRESENTAZIONE</a:t>
            </a:r>
          </a:p>
        </p:txBody>
      </p:sp>
    </p:spTree>
    <p:extLst>
      <p:ext uri="{BB962C8B-B14F-4D97-AF65-F5344CB8AC3E}">
        <p14:creationId xmlns:p14="http://schemas.microsoft.com/office/powerpoint/2010/main" val="639956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Forma d'onda.thmx</Template>
  <TotalTime>5565</TotalTime>
  <Words>3578</Words>
  <Application>Microsoft Macintosh PowerPoint</Application>
  <PresentationFormat>Presentazione su schermo (4:3)</PresentationFormat>
  <Paragraphs>181</Paragraphs>
  <Slides>40</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40</vt:i4>
      </vt:variant>
    </vt:vector>
  </HeadingPairs>
  <TitlesOfParts>
    <vt:vector size="46" baseType="lpstr">
      <vt:lpstr>Arial</vt:lpstr>
      <vt:lpstr>Calibri</vt:lpstr>
      <vt:lpstr>Candara</vt:lpstr>
      <vt:lpstr>Symbol</vt:lpstr>
      <vt:lpstr>Times</vt:lpstr>
      <vt:lpstr>Waveform</vt:lpstr>
      <vt:lpstr>IL VANGELO SECONDO GIOVANNI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Armando Santoro</dc:creator>
  <cp:lastModifiedBy>Armando Santoro</cp:lastModifiedBy>
  <cp:revision>94</cp:revision>
  <cp:lastPrinted>2022-11-19T20:23:19Z</cp:lastPrinted>
  <dcterms:created xsi:type="dcterms:W3CDTF">2018-03-22T08:58:02Z</dcterms:created>
  <dcterms:modified xsi:type="dcterms:W3CDTF">2026-10-15T15:57:27Z</dcterms:modified>
</cp:coreProperties>
</file>